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6" r:id="rId2"/>
    <p:sldId id="257" r:id="rId3"/>
    <p:sldId id="277" r:id="rId4"/>
    <p:sldId id="278" r:id="rId5"/>
    <p:sldId id="279" r:id="rId6"/>
    <p:sldId id="280" r:id="rId7"/>
    <p:sldId id="281" r:id="rId8"/>
    <p:sldId id="290" r:id="rId9"/>
    <p:sldId id="282" r:id="rId10"/>
    <p:sldId id="288" r:id="rId11"/>
    <p:sldId id="289" r:id="rId12"/>
    <p:sldId id="283" r:id="rId13"/>
    <p:sldId id="284" r:id="rId14"/>
    <p:sldId id="296" r:id="rId15"/>
    <p:sldId id="287" r:id="rId16"/>
    <p:sldId id="285" r:id="rId17"/>
    <p:sldId id="294" r:id="rId18"/>
    <p:sldId id="286" r:id="rId19"/>
    <p:sldId id="292" r:id="rId20"/>
    <p:sldId id="295" r:id="rId21"/>
    <p:sldId id="2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00" autoAdjust="0"/>
  </p:normalViewPr>
  <p:slideViewPr>
    <p:cSldViewPr snapToGrid="0">
      <p:cViewPr varScale="1">
        <p:scale>
          <a:sx n="52" d="100"/>
          <a:sy n="52" d="100"/>
        </p:scale>
        <p:origin x="124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5CE49-3AE4-4299-8F49-F6C3E092A80F}" type="datetimeFigureOut">
              <a:rPr lang="en-US" smtClean="0"/>
              <a:t>12/4/2016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0D6F-F458-4148-8FA1-F6B263FF4074}" type="slidenum">
              <a:rPr lang="en-US" smtClean="0"/>
              <a:t>‹#›</a:t>
            </a:fld>
            <a:endParaRPr lang="en-US" dirty="0"/>
          </a:p>
        </p:txBody>
      </p:sp>
    </p:spTree>
    <p:extLst>
      <p:ext uri="{BB962C8B-B14F-4D97-AF65-F5344CB8AC3E}">
        <p14:creationId xmlns:p14="http://schemas.microsoft.com/office/powerpoint/2010/main" val="247475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D880D6F-F458-4148-8FA1-F6B263FF4074}" type="slidenum">
              <a:rPr lang="en-US" smtClean="0"/>
              <a:t>1</a:t>
            </a:fld>
            <a:endParaRPr lang="en-US" dirty="0"/>
          </a:p>
        </p:txBody>
      </p:sp>
    </p:spTree>
    <p:extLst>
      <p:ext uri="{BB962C8B-B14F-4D97-AF65-F5344CB8AC3E}">
        <p14:creationId xmlns:p14="http://schemas.microsoft.com/office/powerpoint/2010/main" val="154359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8:</a:t>
            </a:r>
          </a:p>
          <a:p>
            <a:r>
              <a:rPr lang="en-US" baseline="0" dirty="0" err="1" smtClean="0"/>
              <a:t>Mehdy</a:t>
            </a:r>
            <a:r>
              <a:rPr lang="en-US" baseline="0" dirty="0" smtClean="0"/>
              <a:t>/Aaron - </a:t>
            </a:r>
            <a:endParaRPr lang="en-US" dirty="0" smtClean="0"/>
          </a:p>
          <a:p>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10</a:t>
            </a:fld>
            <a:endParaRPr lang="en-US" dirty="0"/>
          </a:p>
        </p:txBody>
      </p:sp>
    </p:spTree>
    <p:extLst>
      <p:ext uri="{BB962C8B-B14F-4D97-AF65-F5344CB8AC3E}">
        <p14:creationId xmlns:p14="http://schemas.microsoft.com/office/powerpoint/2010/main" val="87520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8:</a:t>
            </a:r>
          </a:p>
          <a:p>
            <a:r>
              <a:rPr lang="en-US" baseline="0" dirty="0" err="1" smtClean="0"/>
              <a:t>Mehdy</a:t>
            </a:r>
            <a:r>
              <a:rPr lang="en-US" baseline="0" dirty="0" smtClean="0"/>
              <a:t> - </a:t>
            </a:r>
            <a:endParaRPr lang="en-US" dirty="0" smtClean="0"/>
          </a:p>
          <a:p>
            <a:r>
              <a:rPr lang="en-US" dirty="0" smtClean="0"/>
              <a:t>Question</a:t>
            </a:r>
            <a:r>
              <a:rPr lang="en-US" baseline="0" dirty="0" smtClean="0"/>
              <a:t> that may arise: What is the min and max power that is involved?</a:t>
            </a:r>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11</a:t>
            </a:fld>
            <a:endParaRPr lang="en-US" dirty="0"/>
          </a:p>
        </p:txBody>
      </p:sp>
    </p:spTree>
    <p:extLst>
      <p:ext uri="{BB962C8B-B14F-4D97-AF65-F5344CB8AC3E}">
        <p14:creationId xmlns:p14="http://schemas.microsoft.com/office/powerpoint/2010/main" val="143818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9:</a:t>
            </a:r>
          </a:p>
          <a:p>
            <a:r>
              <a:rPr lang="en-US" baseline="0" dirty="0" smtClean="0"/>
              <a:t>Robert/Kellen – We recently ordered parts to create our first test version of our reader. We obtained parts two days before break, and found when we returned that our current design does not send enough power to the antenna. This has caused the range from tests to be very low, and we have not been able to receive a response from our test RFID tag. We are looking into different voltage controlled oscillators to improve the power to the antenna, and amplifiers if we cannot get enough from the oscillator.</a:t>
            </a:r>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12</a:t>
            </a:fld>
            <a:endParaRPr lang="en-US" dirty="0"/>
          </a:p>
        </p:txBody>
      </p:sp>
    </p:spTree>
    <p:extLst>
      <p:ext uri="{BB962C8B-B14F-4D97-AF65-F5344CB8AC3E}">
        <p14:creationId xmlns:p14="http://schemas.microsoft.com/office/powerpoint/2010/main" val="334189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10:</a:t>
            </a:r>
          </a:p>
          <a:p>
            <a:r>
              <a:rPr lang="en-US" baseline="0" dirty="0" smtClean="0"/>
              <a:t>Michael - </a:t>
            </a:r>
            <a:endParaRPr lang="en-US" dirty="0" smtClean="0"/>
          </a:p>
          <a:p>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13</a:t>
            </a:fld>
            <a:endParaRPr lang="en-US" dirty="0"/>
          </a:p>
        </p:txBody>
      </p:sp>
    </p:spTree>
    <p:extLst>
      <p:ext uri="{BB962C8B-B14F-4D97-AF65-F5344CB8AC3E}">
        <p14:creationId xmlns:p14="http://schemas.microsoft.com/office/powerpoint/2010/main" val="1679126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11:</a:t>
            </a:r>
          </a:p>
          <a:p>
            <a:r>
              <a:rPr lang="en-US" dirty="0" smtClean="0"/>
              <a:t>Kurt - </a:t>
            </a:r>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15</a:t>
            </a:fld>
            <a:endParaRPr lang="en-US" dirty="0"/>
          </a:p>
        </p:txBody>
      </p:sp>
    </p:spTree>
    <p:extLst>
      <p:ext uri="{BB962C8B-B14F-4D97-AF65-F5344CB8AC3E}">
        <p14:creationId xmlns:p14="http://schemas.microsoft.com/office/powerpoint/2010/main" val="256916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12:</a:t>
            </a:r>
          </a:p>
          <a:p>
            <a:r>
              <a:rPr lang="en-US" baseline="0" dirty="0" smtClean="0"/>
              <a:t>Brandon/Luke – </a:t>
            </a:r>
          </a:p>
          <a:p>
            <a:r>
              <a:rPr lang="en-US" baseline="0" dirty="0" smtClean="0"/>
              <a:t>Vaughn – App Design</a:t>
            </a:r>
            <a:endParaRPr lang="en-US" dirty="0" smtClean="0"/>
          </a:p>
          <a:p>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16</a:t>
            </a:fld>
            <a:endParaRPr lang="en-US" dirty="0"/>
          </a:p>
        </p:txBody>
      </p:sp>
    </p:spTree>
    <p:extLst>
      <p:ext uri="{BB962C8B-B14F-4D97-AF65-F5344CB8AC3E}">
        <p14:creationId xmlns:p14="http://schemas.microsoft.com/office/powerpoint/2010/main" val="3046969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12:</a:t>
            </a:r>
          </a:p>
          <a:p>
            <a:r>
              <a:rPr lang="en-US" baseline="0" dirty="0" smtClean="0"/>
              <a:t>Brandon/Luke – </a:t>
            </a:r>
          </a:p>
          <a:p>
            <a:r>
              <a:rPr lang="en-US" baseline="0" dirty="0" smtClean="0"/>
              <a:t>Vaughn – App Design</a:t>
            </a:r>
            <a:endParaRPr lang="en-US" dirty="0" smtClean="0"/>
          </a:p>
          <a:p>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17</a:t>
            </a:fld>
            <a:endParaRPr lang="en-US" dirty="0"/>
          </a:p>
        </p:txBody>
      </p:sp>
    </p:spTree>
    <p:extLst>
      <p:ext uri="{BB962C8B-B14F-4D97-AF65-F5344CB8AC3E}">
        <p14:creationId xmlns:p14="http://schemas.microsoft.com/office/powerpoint/2010/main" val="770279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18</a:t>
            </a:fld>
            <a:endParaRPr lang="en-US" dirty="0"/>
          </a:p>
        </p:txBody>
      </p:sp>
    </p:spTree>
    <p:extLst>
      <p:ext uri="{BB962C8B-B14F-4D97-AF65-F5344CB8AC3E}">
        <p14:creationId xmlns:p14="http://schemas.microsoft.com/office/powerpoint/2010/main" val="228934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19</a:t>
            </a:fld>
            <a:endParaRPr lang="en-US" dirty="0"/>
          </a:p>
        </p:txBody>
      </p:sp>
    </p:spTree>
    <p:extLst>
      <p:ext uri="{BB962C8B-B14F-4D97-AF65-F5344CB8AC3E}">
        <p14:creationId xmlns:p14="http://schemas.microsoft.com/office/powerpoint/2010/main" val="176499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2:</a:t>
            </a:r>
          </a:p>
          <a:p>
            <a:r>
              <a:rPr lang="en-US" baseline="0" dirty="0" smtClean="0"/>
              <a:t>Everyone?</a:t>
            </a:r>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2</a:t>
            </a:fld>
            <a:endParaRPr lang="en-US" dirty="0"/>
          </a:p>
        </p:txBody>
      </p:sp>
    </p:spTree>
    <p:extLst>
      <p:ext uri="{BB962C8B-B14F-4D97-AF65-F5344CB8AC3E}">
        <p14:creationId xmlns:p14="http://schemas.microsoft.com/office/powerpoint/2010/main" val="252041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3:</a:t>
            </a:r>
          </a:p>
          <a:p>
            <a:r>
              <a:rPr lang="en-US" baseline="0" dirty="0" smtClean="0"/>
              <a:t>Brandon –  </a:t>
            </a:r>
          </a:p>
          <a:p>
            <a:r>
              <a:rPr lang="en-US" baseline="0" dirty="0" smtClean="0"/>
              <a:t>We have been tasked with creating an RFID-like system that can measure capacitance at a distance. The purpose of this system is due to </a:t>
            </a:r>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3</a:t>
            </a:fld>
            <a:endParaRPr lang="en-US" dirty="0"/>
          </a:p>
        </p:txBody>
      </p:sp>
    </p:spTree>
    <p:extLst>
      <p:ext uri="{BB962C8B-B14F-4D97-AF65-F5344CB8AC3E}">
        <p14:creationId xmlns:p14="http://schemas.microsoft.com/office/powerpoint/2010/main" val="138235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4:</a:t>
            </a:r>
          </a:p>
          <a:p>
            <a:r>
              <a:rPr lang="en-US" dirty="0" smtClean="0"/>
              <a:t>Luke - </a:t>
            </a:r>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4</a:t>
            </a:fld>
            <a:endParaRPr lang="en-US" dirty="0"/>
          </a:p>
        </p:txBody>
      </p:sp>
    </p:spTree>
    <p:extLst>
      <p:ext uri="{BB962C8B-B14F-4D97-AF65-F5344CB8AC3E}">
        <p14:creationId xmlns:p14="http://schemas.microsoft.com/office/powerpoint/2010/main" val="29586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5:</a:t>
            </a:r>
          </a:p>
          <a:p>
            <a:r>
              <a:rPr lang="en-US" baseline="0" dirty="0" smtClean="0"/>
              <a:t>Robert -</a:t>
            </a:r>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5</a:t>
            </a:fld>
            <a:endParaRPr lang="en-US" dirty="0"/>
          </a:p>
        </p:txBody>
      </p:sp>
    </p:spTree>
    <p:extLst>
      <p:ext uri="{BB962C8B-B14F-4D97-AF65-F5344CB8AC3E}">
        <p14:creationId xmlns:p14="http://schemas.microsoft.com/office/powerpoint/2010/main" val="369180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6:</a:t>
            </a:r>
          </a:p>
          <a:p>
            <a:r>
              <a:rPr lang="en-US" dirty="0" smtClean="0"/>
              <a:t>Reader (Robert/Kellen</a:t>
            </a:r>
            <a:r>
              <a:rPr lang="en-US" baseline="0" dirty="0" smtClean="0"/>
              <a:t>/Vaughn) -</a:t>
            </a:r>
            <a:endParaRPr lang="en-US" dirty="0" smtClean="0"/>
          </a:p>
          <a:p>
            <a:r>
              <a:rPr lang="en-US" dirty="0" smtClean="0"/>
              <a:t>Antenna (</a:t>
            </a:r>
            <a:r>
              <a:rPr lang="en-US" dirty="0" err="1" smtClean="0"/>
              <a:t>Mehdy</a:t>
            </a:r>
            <a:r>
              <a:rPr lang="en-US" dirty="0" smtClean="0"/>
              <a:t>)</a:t>
            </a:r>
            <a:r>
              <a:rPr lang="en-US" baseline="0" dirty="0" smtClean="0"/>
              <a:t> – </a:t>
            </a:r>
          </a:p>
          <a:p>
            <a:r>
              <a:rPr lang="en-US" baseline="0" dirty="0" smtClean="0"/>
              <a:t>IC (Kurt) - </a:t>
            </a:r>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6</a:t>
            </a:fld>
            <a:endParaRPr lang="en-US" dirty="0"/>
          </a:p>
        </p:txBody>
      </p:sp>
    </p:spTree>
    <p:extLst>
      <p:ext uri="{BB962C8B-B14F-4D97-AF65-F5344CB8AC3E}">
        <p14:creationId xmlns:p14="http://schemas.microsoft.com/office/powerpoint/2010/main" val="362609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7:</a:t>
            </a:r>
          </a:p>
          <a:p>
            <a:r>
              <a:rPr lang="en-US" baseline="0" dirty="0" smtClean="0"/>
              <a:t>Brandon – Talk about Frequency switch</a:t>
            </a:r>
          </a:p>
          <a:p>
            <a:r>
              <a:rPr lang="en-US" baseline="0" dirty="0" smtClean="0"/>
              <a:t>Reader </a:t>
            </a:r>
            <a:endParaRPr lang="en-US" dirty="0" smtClean="0"/>
          </a:p>
          <a:p>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7</a:t>
            </a:fld>
            <a:endParaRPr lang="en-US" dirty="0"/>
          </a:p>
        </p:txBody>
      </p:sp>
    </p:spTree>
    <p:extLst>
      <p:ext uri="{BB962C8B-B14F-4D97-AF65-F5344CB8AC3E}">
        <p14:creationId xmlns:p14="http://schemas.microsoft.com/office/powerpoint/2010/main" val="249642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8</a:t>
            </a:fld>
            <a:endParaRPr lang="en-US" dirty="0"/>
          </a:p>
        </p:txBody>
      </p:sp>
    </p:spTree>
    <p:extLst>
      <p:ext uri="{BB962C8B-B14F-4D97-AF65-F5344CB8AC3E}">
        <p14:creationId xmlns:p14="http://schemas.microsoft.com/office/powerpoint/2010/main" val="266567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8:</a:t>
            </a:r>
          </a:p>
          <a:p>
            <a:r>
              <a:rPr lang="en-US" baseline="0" dirty="0" err="1" smtClean="0"/>
              <a:t>Mehdy</a:t>
            </a:r>
            <a:r>
              <a:rPr lang="en-US" baseline="0" dirty="0" smtClean="0"/>
              <a:t> - </a:t>
            </a:r>
            <a:endParaRPr lang="en-US" dirty="0" smtClean="0"/>
          </a:p>
          <a:p>
            <a:endParaRPr lang="en-US" dirty="0"/>
          </a:p>
        </p:txBody>
      </p:sp>
      <p:sp>
        <p:nvSpPr>
          <p:cNvPr id="4" name="Slide Number Placeholder 3"/>
          <p:cNvSpPr>
            <a:spLocks noGrp="1"/>
          </p:cNvSpPr>
          <p:nvPr>
            <p:ph type="sldNum" sz="quarter" idx="10"/>
          </p:nvPr>
        </p:nvSpPr>
        <p:spPr/>
        <p:txBody>
          <a:bodyPr/>
          <a:lstStyle/>
          <a:p>
            <a:fld id="{4D880D6F-F458-4148-8FA1-F6B263FF4074}" type="slidenum">
              <a:rPr lang="en-US" smtClean="0"/>
              <a:t>9</a:t>
            </a:fld>
            <a:endParaRPr lang="en-US" dirty="0"/>
          </a:p>
        </p:txBody>
      </p:sp>
    </p:spTree>
    <p:extLst>
      <p:ext uri="{BB962C8B-B14F-4D97-AF65-F5344CB8AC3E}">
        <p14:creationId xmlns:p14="http://schemas.microsoft.com/office/powerpoint/2010/main" val="477341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4ECA6A6-F1BF-4F65-86D6-C152040EBC87}" type="datetimeFigureOut">
              <a:rPr lang="en-US" smtClean="0"/>
              <a:t>12/4/2016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231629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lang="en-US" sz="4800" b="1" kern="1200" cap="all" spc="50" baseline="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104419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37867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D161-F776-42E9-B129-3AB2CE6D0D72}"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84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4823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324761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12795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208975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273758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5400" b="1" kern="1200" spc="50" smtClean="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367976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27071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914400" rtl="0" eaLnBrk="1" latinLnBrk="0" hangingPunct="1">
              <a:lnSpc>
                <a:spcPct val="90000"/>
              </a:lnSpc>
              <a:spcBef>
                <a:spcPct val="0"/>
              </a:spcBef>
              <a:buNone/>
              <a:defRPr lang="en-US" sz="5400" b="1" kern="1200" cap="all" spc="50" baseline="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3984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noAutofit/>
          </a:bodyPr>
          <a:lstStyle>
            <a:lvl1pPr>
              <a:defRPr lang="en-US" sz="5400" b="1" kern="1200" cap="all" spc="50" baseline="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662311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lang="en-US" sz="5400" b="1" kern="1200" cap="all" spc="50" baseline="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307198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416509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noAutofit/>
          </a:bodyPr>
          <a:lstStyle>
            <a:lvl1pPr>
              <a:defRPr lang="en-US" sz="4000" b="1" kern="1200" cap="all" spc="50" baseline="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36934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noAutofit/>
          </a:bodyPr>
          <a:lstStyle>
            <a:lvl1pPr>
              <a:defRPr lang="en-US" sz="4800" b="1" kern="1200" cap="all" spc="50" baseline="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CA6A6-F1BF-4F65-86D6-C152040EBC87}" type="datetimeFigureOut">
              <a:rPr lang="en-US" smtClean="0"/>
              <a:t>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D161-F776-42E9-B129-3AB2CE6D0D72}" type="slidenum">
              <a:rPr lang="en-US" smtClean="0"/>
              <a:t>‹#›</a:t>
            </a:fld>
            <a:endParaRPr lang="en-US" dirty="0"/>
          </a:p>
        </p:txBody>
      </p:sp>
    </p:spTree>
    <p:extLst>
      <p:ext uri="{BB962C8B-B14F-4D97-AF65-F5344CB8AC3E}">
        <p14:creationId xmlns:p14="http://schemas.microsoft.com/office/powerpoint/2010/main" val="369876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51239" y="177936"/>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ECA6A6-F1BF-4F65-86D6-C152040EBC87}" type="datetimeFigureOut">
              <a:rPr lang="en-US" smtClean="0"/>
              <a:t>12/4/2016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2DD161-F776-42E9-B129-3AB2CE6D0D72}" type="slidenum">
              <a:rPr lang="en-US" smtClean="0"/>
              <a:t>‹#›</a:t>
            </a:fld>
            <a:endParaRPr lang="en-US" dirty="0"/>
          </a:p>
        </p:txBody>
      </p:sp>
      <p:sp>
        <p:nvSpPr>
          <p:cNvPr id="48" name="Rectangle 47"/>
          <p:cNvSpPr/>
          <p:nvPr userDrawn="1"/>
        </p:nvSpPr>
        <p:spPr>
          <a:xfrm>
            <a:off x="10390005" y="5903893"/>
            <a:ext cx="1801995" cy="954107"/>
          </a:xfrm>
          <a:prstGeom prst="rect">
            <a:avLst/>
          </a:prstGeom>
        </p:spPr>
        <p:txBody>
          <a:bodyPr wrap="square">
            <a:spAutoFit/>
          </a:bodyPr>
          <a:lstStyle/>
          <a:p>
            <a:pPr algn="ct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May 1718 RFRD</a:t>
            </a:r>
          </a:p>
        </p:txBody>
      </p:sp>
      <p:sp>
        <p:nvSpPr>
          <p:cNvPr id="49" name="TextBox 48"/>
          <p:cNvSpPr txBox="1"/>
          <p:nvPr userDrawn="1"/>
        </p:nvSpPr>
        <p:spPr>
          <a:xfrm>
            <a:off x="10856068" y="155643"/>
            <a:ext cx="1335932" cy="523220"/>
          </a:xfrm>
          <a:prstGeom prst="rect">
            <a:avLst/>
          </a:prstGeom>
          <a:noFill/>
        </p:spPr>
        <p:txBody>
          <a:bodyPr wrap="square" rtlCol="0">
            <a:spAutoFit/>
          </a:bodyPr>
          <a:lstStyle/>
          <a:p>
            <a:fld id="{A97FB8F7-86E4-45B0-9BC8-48F888FC87D6}" type="slidenum">
              <a:rPr lang="en-US" sz="2800" b="1" kern="1200" spc="50" smtClean="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rPr>
              <a:t>‹#›</a:t>
            </a:fld>
            <a:r>
              <a:rPr lang="en-US" sz="2800" b="1" kern="1200"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rPr>
              <a:t>/</a:t>
            </a:r>
            <a:r>
              <a:rPr lang="en-US" sz="2800" b="1" kern="1200"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rPr>
              <a:t>18</a:t>
            </a:r>
            <a:endParaRPr lang="en-US" sz="2800" b="1" kern="1200"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endParaRPr>
          </a:p>
        </p:txBody>
      </p:sp>
    </p:spTree>
    <p:extLst>
      <p:ext uri="{BB962C8B-B14F-4D97-AF65-F5344CB8AC3E}">
        <p14:creationId xmlns:p14="http://schemas.microsoft.com/office/powerpoint/2010/main" val="263620125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n-US" sz="5400" b="1" kern="1200" cap="all" spc="50" baseline="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mn-ea"/>
          <a:cs typeface="+mn-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8030" y="1166843"/>
            <a:ext cx="8915940" cy="4524315"/>
          </a:xfrm>
          <a:prstGeom prst="rect">
            <a:avLst/>
          </a:prstGeom>
          <a:noFill/>
        </p:spPr>
        <p:txBody>
          <a:bodyPr wrap="square" lIns="91440" tIns="45720" rIns="91440" bIns="45720">
            <a:spAutoFit/>
          </a:bodyPr>
          <a:lstStyle/>
          <a:p>
            <a:pPr algn="ctr"/>
            <a:r>
              <a:rPr lang="en-US" sz="9600" b="1" i="1" spc="50" dirty="0" smtClean="0">
                <a:ln w="9525" cmpd="sng">
                  <a:solidFill>
                    <a:schemeClr val="accent1"/>
                  </a:solidFill>
                  <a:prstDash val="solid"/>
                </a:ln>
                <a:solidFill>
                  <a:srgbClr val="70AD47">
                    <a:tint val="1000"/>
                  </a:srgbClr>
                </a:solidFill>
                <a:effectLst>
                  <a:glow rad="38100">
                    <a:schemeClr val="accent1">
                      <a:alpha val="40000"/>
                    </a:schemeClr>
                  </a:glow>
                </a:effectLst>
              </a:rPr>
              <a:t>Radio Frequency Readout </a:t>
            </a:r>
            <a:r>
              <a:rPr lang="en-US" sz="9600" b="1" i="1" spc="50" dirty="0">
                <a:ln w="9525" cmpd="sng">
                  <a:solidFill>
                    <a:schemeClr val="accent1"/>
                  </a:solidFill>
                  <a:prstDash val="solid"/>
                </a:ln>
                <a:solidFill>
                  <a:srgbClr val="70AD47">
                    <a:tint val="1000"/>
                  </a:srgbClr>
                </a:solidFill>
                <a:effectLst>
                  <a:glow rad="38100">
                    <a:schemeClr val="accent1">
                      <a:alpha val="40000"/>
                    </a:schemeClr>
                  </a:glow>
                </a:effectLst>
              </a:rPr>
              <a:t>D</a:t>
            </a:r>
            <a:r>
              <a:rPr lang="en-US" sz="9600" b="1" i="1" spc="50" dirty="0" smtClean="0">
                <a:ln w="9525" cmpd="sng">
                  <a:solidFill>
                    <a:schemeClr val="accent1"/>
                  </a:solidFill>
                  <a:prstDash val="solid"/>
                </a:ln>
                <a:solidFill>
                  <a:srgbClr val="70AD47">
                    <a:tint val="1000"/>
                  </a:srgbClr>
                </a:solidFill>
                <a:effectLst>
                  <a:glow rad="38100">
                    <a:schemeClr val="accent1">
                      <a:alpha val="40000"/>
                    </a:schemeClr>
                  </a:glow>
                </a:effectLst>
              </a:rPr>
              <a:t>evice (RFRD)</a:t>
            </a:r>
            <a:endParaRPr lang="en-US" sz="9600" b="1" i="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Rectangle 5"/>
          <p:cNvSpPr/>
          <p:nvPr/>
        </p:nvSpPr>
        <p:spPr>
          <a:xfrm>
            <a:off x="10390005" y="5903893"/>
            <a:ext cx="1801995" cy="954107"/>
          </a:xfrm>
          <a:prstGeom prst="rect">
            <a:avLst/>
          </a:prstGeom>
        </p:spPr>
        <p:txBody>
          <a:bodyPr wrap="square">
            <a:spAutoFit/>
          </a:bodyPr>
          <a:lstStyle/>
          <a:p>
            <a:pPr algn="ctr"/>
            <a:r>
              <a:rPr 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May 1718 RFRD</a:t>
            </a:r>
          </a:p>
        </p:txBody>
      </p:sp>
    </p:spTree>
    <p:extLst>
      <p:ext uri="{BB962C8B-B14F-4D97-AF65-F5344CB8AC3E}">
        <p14:creationId xmlns:p14="http://schemas.microsoft.com/office/powerpoint/2010/main" val="314694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1" y="116123"/>
            <a:ext cx="8708441"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Current State: Antenna Team</a:t>
            </a:r>
            <a:endParaRPr lang="en-US" dirty="0"/>
          </a:p>
        </p:txBody>
      </p:sp>
      <p:pic>
        <p:nvPicPr>
          <p:cNvPr id="1026" name="Picture 2" descr="https://lh5.googleusercontent.com/y_hIytseMbGV3vBuC6zZ0bZfvL9pTevB23oI_7mpZu8NTzBmlW-r8E1SHLeVlAPqyLW44m1Rk8V0Ec1zM0Q5kaKN_fnDNxdHmHCiyPBpebl8wXEGv4yw1SnMXHCXez8iFk59Zh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553" y="1039453"/>
            <a:ext cx="9355452" cy="550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46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1" y="116123"/>
            <a:ext cx="8708441"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Current State: Antenna Team</a:t>
            </a:r>
            <a:endParaRPr lang="en-US" dirty="0"/>
          </a:p>
        </p:txBody>
      </p:sp>
      <p:sp>
        <p:nvSpPr>
          <p:cNvPr id="5" name="Content Placeholder 2"/>
          <p:cNvSpPr>
            <a:spLocks noGrp="1"/>
          </p:cNvSpPr>
          <p:nvPr>
            <p:ph idx="1"/>
          </p:nvPr>
        </p:nvSpPr>
        <p:spPr>
          <a:xfrm>
            <a:off x="1141412" y="1039453"/>
            <a:ext cx="9905999" cy="5505726"/>
          </a:xfrm>
        </p:spPr>
        <p:txBody>
          <a:bodyPr>
            <a:normAutofit/>
          </a:bodyPr>
          <a:lstStyle/>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 Gain Plot</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Accounts for efficiency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Assumes source impedance match</a:t>
            </a:r>
            <a:endParaRPr lang="en-US" sz="2400" dirty="0" smtClean="0">
              <a:latin typeface="Times New Roman" panose="02020603050405020304" pitchFamily="18" charset="0"/>
              <a:cs typeface="Times New Roman" panose="02020603050405020304" pitchFamily="18" charset="0"/>
            </a:endParaRP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Optimal Gain for </a:t>
            </a:r>
            <a:r>
              <a:rPr lang="en-US" sz="2400" dirty="0" smtClean="0">
                <a:latin typeface="Times New Roman" panose="02020603050405020304" pitchFamily="18" charset="0"/>
                <a:cs typeface="Times New Roman" panose="02020603050405020304" pitchFamily="18" charset="0"/>
              </a:rPr>
              <a:t>φ </a:t>
            </a:r>
            <a:r>
              <a:rPr lang="en-US" sz="2400" dirty="0">
                <a:latin typeface="Times New Roman" panose="02020603050405020304" pitchFamily="18" charset="0"/>
                <a:cs typeface="Times New Roman" panose="02020603050405020304" pitchFamily="18" charset="0"/>
              </a:rPr>
              <a:t>= 270°</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Power Received vs. Distance </a:t>
            </a:r>
          </a:p>
          <a:p>
            <a:pPr lvl="2">
              <a:buClr>
                <a:schemeClr val="tx2">
                  <a:lumMod val="60000"/>
                  <a:lumOff val="4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100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mW</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Transmitted  </a:t>
            </a:r>
            <a:r>
              <a:rPr lang="en-US" sz="2200" dirty="0" err="1" smtClean="0">
                <a:latin typeface="Times New Roman" panose="02020603050405020304" pitchFamily="18" charset="0"/>
                <a:cs typeface="Times New Roman" panose="02020603050405020304" pitchFamily="18" charset="0"/>
                <a:sym typeface="Wingdings" panose="05000000000000000000" pitchFamily="2" charset="2"/>
              </a:rPr>
              <a:t>Friis</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Transmission Equation</a:t>
            </a:r>
          </a:p>
        </p:txBody>
      </p:sp>
      <p:graphicFrame>
        <p:nvGraphicFramePr>
          <p:cNvPr id="8" name="Table 7"/>
          <p:cNvGraphicFramePr>
            <a:graphicFrameLocks noGrp="1"/>
          </p:cNvGraphicFramePr>
          <p:nvPr>
            <p:extLst>
              <p:ext uri="{D42A27DB-BD31-4B8C-83A1-F6EECF244321}">
                <p14:modId xmlns:p14="http://schemas.microsoft.com/office/powerpoint/2010/main" val="4023942115"/>
              </p:ext>
            </p:extLst>
          </p:nvPr>
        </p:nvGraphicFramePr>
        <p:xfrm>
          <a:off x="1141411" y="3777067"/>
          <a:ext cx="9076472" cy="1336932"/>
        </p:xfrm>
        <a:graphic>
          <a:graphicData uri="http://schemas.openxmlformats.org/drawingml/2006/table">
            <a:tbl>
              <a:tblPr firstCol="1" bandCol="1">
                <a:tableStyleId>{5C22544A-7EE6-4342-B048-85BDC9FD1C3A}</a:tableStyleId>
              </a:tblPr>
              <a:tblGrid>
                <a:gridCol w="1134559">
                  <a:extLst>
                    <a:ext uri="{9D8B030D-6E8A-4147-A177-3AD203B41FA5}">
                      <a16:colId xmlns:a16="http://schemas.microsoft.com/office/drawing/2014/main" val="3571300159"/>
                    </a:ext>
                  </a:extLst>
                </a:gridCol>
                <a:gridCol w="1134559">
                  <a:extLst>
                    <a:ext uri="{9D8B030D-6E8A-4147-A177-3AD203B41FA5}">
                      <a16:colId xmlns:a16="http://schemas.microsoft.com/office/drawing/2014/main" val="2180267048"/>
                    </a:ext>
                  </a:extLst>
                </a:gridCol>
                <a:gridCol w="1134559">
                  <a:extLst>
                    <a:ext uri="{9D8B030D-6E8A-4147-A177-3AD203B41FA5}">
                      <a16:colId xmlns:a16="http://schemas.microsoft.com/office/drawing/2014/main" val="3291065283"/>
                    </a:ext>
                  </a:extLst>
                </a:gridCol>
                <a:gridCol w="1134559">
                  <a:extLst>
                    <a:ext uri="{9D8B030D-6E8A-4147-A177-3AD203B41FA5}">
                      <a16:colId xmlns:a16="http://schemas.microsoft.com/office/drawing/2014/main" val="670428475"/>
                    </a:ext>
                  </a:extLst>
                </a:gridCol>
                <a:gridCol w="1134559">
                  <a:extLst>
                    <a:ext uri="{9D8B030D-6E8A-4147-A177-3AD203B41FA5}">
                      <a16:colId xmlns:a16="http://schemas.microsoft.com/office/drawing/2014/main" val="525961913"/>
                    </a:ext>
                  </a:extLst>
                </a:gridCol>
                <a:gridCol w="1134559">
                  <a:extLst>
                    <a:ext uri="{9D8B030D-6E8A-4147-A177-3AD203B41FA5}">
                      <a16:colId xmlns:a16="http://schemas.microsoft.com/office/drawing/2014/main" val="4197234251"/>
                    </a:ext>
                  </a:extLst>
                </a:gridCol>
                <a:gridCol w="1134559">
                  <a:extLst>
                    <a:ext uri="{9D8B030D-6E8A-4147-A177-3AD203B41FA5}">
                      <a16:colId xmlns:a16="http://schemas.microsoft.com/office/drawing/2014/main" val="1194621677"/>
                    </a:ext>
                  </a:extLst>
                </a:gridCol>
                <a:gridCol w="1134559">
                  <a:extLst>
                    <a:ext uri="{9D8B030D-6E8A-4147-A177-3AD203B41FA5}">
                      <a16:colId xmlns:a16="http://schemas.microsoft.com/office/drawing/2014/main" val="3569140415"/>
                    </a:ext>
                  </a:extLst>
                </a:gridCol>
              </a:tblGrid>
              <a:tr h="668466">
                <a:tc>
                  <a:txBody>
                    <a:bodyPr/>
                    <a:lstStyle/>
                    <a:p>
                      <a:r>
                        <a:rPr lang="en-US" dirty="0" smtClean="0"/>
                        <a:t>R (m)</a:t>
                      </a:r>
                      <a:endParaRPr lang="en-US" dirty="0"/>
                    </a:p>
                  </a:txBody>
                  <a:tcPr/>
                </a:tc>
                <a:tc>
                  <a:txBody>
                    <a:bodyPr/>
                    <a:lstStyle/>
                    <a:p>
                      <a:r>
                        <a:rPr lang="en-US" dirty="0" smtClean="0"/>
                        <a:t>2</a:t>
                      </a:r>
                      <a:endParaRPr lang="en-US" dirty="0"/>
                    </a:p>
                  </a:txBody>
                  <a:tcPr/>
                </a:tc>
                <a:tc>
                  <a:txBody>
                    <a:bodyPr/>
                    <a:lstStyle/>
                    <a:p>
                      <a:r>
                        <a:rPr lang="en-US" dirty="0" smtClean="0"/>
                        <a:t>2.5</a:t>
                      </a:r>
                      <a:endParaRPr lang="en-US" dirty="0"/>
                    </a:p>
                  </a:txBody>
                  <a:tcPr/>
                </a:tc>
                <a:tc>
                  <a:txBody>
                    <a:bodyPr/>
                    <a:lstStyle/>
                    <a:p>
                      <a:r>
                        <a:rPr lang="en-US" dirty="0" smtClean="0"/>
                        <a:t>3</a:t>
                      </a:r>
                      <a:endParaRPr lang="en-US" dirty="0"/>
                    </a:p>
                  </a:txBody>
                  <a:tcPr/>
                </a:tc>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4.5</a:t>
                      </a:r>
                      <a:endParaRPr lang="en-US" dirty="0"/>
                    </a:p>
                  </a:txBody>
                  <a:tcPr/>
                </a:tc>
                <a:tc>
                  <a:txBody>
                    <a:bodyPr/>
                    <a:lstStyle/>
                    <a:p>
                      <a:r>
                        <a:rPr lang="en-US" dirty="0" smtClean="0"/>
                        <a:t>5</a:t>
                      </a:r>
                      <a:endParaRPr lang="en-US" dirty="0"/>
                    </a:p>
                  </a:txBody>
                  <a:tcPr/>
                </a:tc>
                <a:extLst>
                  <a:ext uri="{0D108BD9-81ED-4DB2-BD59-A6C34878D82A}">
                    <a16:rowId xmlns:a16="http://schemas.microsoft.com/office/drawing/2014/main" val="1332023153"/>
                  </a:ext>
                </a:extLst>
              </a:tr>
              <a:tr h="668466">
                <a:tc>
                  <a:txBody>
                    <a:bodyPr/>
                    <a:lstStyle/>
                    <a:p>
                      <a:r>
                        <a:rPr lang="en-US" dirty="0" err="1" smtClean="0"/>
                        <a:t>P</a:t>
                      </a:r>
                      <a:r>
                        <a:rPr lang="en-US" baseline="-25000" dirty="0" err="1" smtClean="0"/>
                        <a:t>r</a:t>
                      </a:r>
                      <a:r>
                        <a:rPr lang="en-US" baseline="0" dirty="0" smtClean="0"/>
                        <a:t> (</a:t>
                      </a:r>
                      <a:r>
                        <a:rPr lang="en-US" baseline="0" dirty="0" err="1" smtClean="0"/>
                        <a:t>mW</a:t>
                      </a:r>
                      <a:r>
                        <a:rPr lang="en-US" baseline="0" dirty="0" smtClean="0"/>
                        <a:t>)</a:t>
                      </a:r>
                      <a:endParaRPr lang="en-US" dirty="0"/>
                    </a:p>
                  </a:txBody>
                  <a:tcPr/>
                </a:tc>
                <a:tc>
                  <a:txBody>
                    <a:bodyPr/>
                    <a:lstStyle/>
                    <a:p>
                      <a:r>
                        <a:rPr lang="en-US" dirty="0" smtClean="0"/>
                        <a:t>44.70</a:t>
                      </a:r>
                      <a:endParaRPr lang="en-US" dirty="0"/>
                    </a:p>
                  </a:txBody>
                  <a:tcPr/>
                </a:tc>
                <a:tc>
                  <a:txBody>
                    <a:bodyPr/>
                    <a:lstStyle/>
                    <a:p>
                      <a:r>
                        <a:rPr lang="en-US" dirty="0" smtClean="0"/>
                        <a:t>28.61</a:t>
                      </a:r>
                      <a:endParaRPr lang="en-US" dirty="0"/>
                    </a:p>
                  </a:txBody>
                  <a:tcPr/>
                </a:tc>
                <a:tc>
                  <a:txBody>
                    <a:bodyPr/>
                    <a:lstStyle/>
                    <a:p>
                      <a:r>
                        <a:rPr lang="en-US" dirty="0" smtClean="0"/>
                        <a:t>19.86</a:t>
                      </a:r>
                      <a:endParaRPr lang="en-US" dirty="0"/>
                    </a:p>
                  </a:txBody>
                  <a:tcPr/>
                </a:tc>
                <a:tc>
                  <a:txBody>
                    <a:bodyPr/>
                    <a:lstStyle/>
                    <a:p>
                      <a:r>
                        <a:rPr lang="en-US" dirty="0" smtClean="0"/>
                        <a:t>14.59</a:t>
                      </a:r>
                      <a:endParaRPr lang="en-US" dirty="0"/>
                    </a:p>
                  </a:txBody>
                  <a:tcPr/>
                </a:tc>
                <a:tc>
                  <a:txBody>
                    <a:bodyPr/>
                    <a:lstStyle/>
                    <a:p>
                      <a:r>
                        <a:rPr lang="en-US" dirty="0" smtClean="0"/>
                        <a:t>11.17</a:t>
                      </a:r>
                      <a:endParaRPr lang="en-US" dirty="0"/>
                    </a:p>
                  </a:txBody>
                  <a:tcPr/>
                </a:tc>
                <a:tc>
                  <a:txBody>
                    <a:bodyPr/>
                    <a:lstStyle/>
                    <a:p>
                      <a:r>
                        <a:rPr lang="en-US" dirty="0" smtClean="0"/>
                        <a:t>8.829</a:t>
                      </a:r>
                      <a:endParaRPr lang="en-US" dirty="0"/>
                    </a:p>
                  </a:txBody>
                  <a:tcPr/>
                </a:tc>
                <a:tc>
                  <a:txBody>
                    <a:bodyPr/>
                    <a:lstStyle/>
                    <a:p>
                      <a:r>
                        <a:rPr lang="en-US" dirty="0" smtClean="0"/>
                        <a:t>7.151</a:t>
                      </a:r>
                      <a:endParaRPr lang="en-US" dirty="0"/>
                    </a:p>
                  </a:txBody>
                  <a:tcPr/>
                </a:tc>
                <a:extLst>
                  <a:ext uri="{0D108BD9-81ED-4DB2-BD59-A6C34878D82A}">
                    <a16:rowId xmlns:a16="http://schemas.microsoft.com/office/drawing/2014/main" val="2087786173"/>
                  </a:ext>
                </a:extLst>
              </a:tr>
            </a:tbl>
          </a:graphicData>
        </a:graphic>
      </p:graphicFrame>
    </p:spTree>
    <p:extLst>
      <p:ext uri="{BB962C8B-B14F-4D97-AF65-F5344CB8AC3E}">
        <p14:creationId xmlns:p14="http://schemas.microsoft.com/office/powerpoint/2010/main" val="285744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1" y="116123"/>
            <a:ext cx="8708441"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Current State: Reader Team</a:t>
            </a:r>
            <a:endParaRPr lang="en-US" dirty="0"/>
          </a:p>
        </p:txBody>
      </p:sp>
      <p:sp>
        <p:nvSpPr>
          <p:cNvPr id="5" name="Content Placeholder 2"/>
          <p:cNvSpPr>
            <a:spLocks noGrp="1"/>
          </p:cNvSpPr>
          <p:nvPr>
            <p:ph idx="1"/>
          </p:nvPr>
        </p:nvSpPr>
        <p:spPr>
          <a:xfrm>
            <a:off x="1141412" y="1039453"/>
            <a:ext cx="6278719" cy="5505726"/>
          </a:xfrm>
        </p:spPr>
        <p:txBody>
          <a:bodyPr>
            <a:normAutofit/>
          </a:bodyPr>
          <a:lstStyle/>
          <a:p>
            <a:pPr>
              <a:buClr>
                <a:srgbClr val="FFFF0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Parts have arrived </a:t>
            </a: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 Reader design has begun</a:t>
            </a: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 Issues with initial design have been found. </a:t>
            </a:r>
            <a:endParaRPr lang="en-US" sz="2400" dirty="0">
              <a:latin typeface="Times New Roman" panose="02020603050405020304" pitchFamily="18" charset="0"/>
              <a:cs typeface="Times New Roman" panose="02020603050405020304" pitchFamily="18" charset="0"/>
            </a:endParaRP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Oscillator does not work </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Power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Output to Antenna is too low</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6" name="Picture 5"/>
          <p:cNvPicPr>
            <a:picLocks noChangeAspect="1"/>
          </p:cNvPicPr>
          <p:nvPr/>
        </p:nvPicPr>
        <p:blipFill>
          <a:blip r:embed="rId3"/>
          <a:stretch>
            <a:fillRect/>
          </a:stretch>
        </p:blipFill>
        <p:spPr>
          <a:xfrm>
            <a:off x="7472841" y="1039453"/>
            <a:ext cx="4088528" cy="4833224"/>
          </a:xfrm>
          <a:prstGeom prst="rect">
            <a:avLst/>
          </a:prstGeom>
        </p:spPr>
      </p:pic>
    </p:spTree>
    <p:extLst>
      <p:ext uri="{BB962C8B-B14F-4D97-AF65-F5344CB8AC3E}">
        <p14:creationId xmlns:p14="http://schemas.microsoft.com/office/powerpoint/2010/main" val="326050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1" y="116123"/>
            <a:ext cx="8708441"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Current State: IC Team</a:t>
            </a:r>
            <a:endParaRPr lang="en-US" dirty="0"/>
          </a:p>
        </p:txBody>
      </p:sp>
      <p:sp>
        <p:nvSpPr>
          <p:cNvPr id="5" name="Content Placeholder 2"/>
          <p:cNvSpPr>
            <a:spLocks noGrp="1"/>
          </p:cNvSpPr>
          <p:nvPr>
            <p:ph idx="1"/>
          </p:nvPr>
        </p:nvSpPr>
        <p:spPr>
          <a:xfrm>
            <a:off x="1141413" y="1039453"/>
            <a:ext cx="4606244" cy="2730114"/>
          </a:xfrm>
        </p:spPr>
        <p:txBody>
          <a:bodyPr>
            <a:normAutofit/>
          </a:bodyPr>
          <a:lstStyle/>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Logic Circuit</a:t>
            </a: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Component Experimentation</a:t>
            </a:r>
            <a:endParaRPr lang="en-US"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344816" y="1039452"/>
            <a:ext cx="5523724" cy="4958303"/>
          </a:xfrm>
          <a:prstGeom prst="rect">
            <a:avLst/>
          </a:prstGeom>
        </p:spPr>
      </p:pic>
    </p:spTree>
    <p:extLst>
      <p:ext uri="{BB962C8B-B14F-4D97-AF65-F5344CB8AC3E}">
        <p14:creationId xmlns:p14="http://schemas.microsoft.com/office/powerpoint/2010/main" val="119309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47604"/>
          </a:xfrm>
        </p:spPr>
        <p:txBody>
          <a:bodyPr>
            <a:normAutofit fontScale="90000"/>
          </a:bodyPr>
          <a:lstStyle/>
          <a:p>
            <a:r>
              <a:rPr lang="en-US" dirty="0"/>
              <a:t>Current State: IC </a:t>
            </a:r>
            <a:r>
              <a:rPr lang="en-US" dirty="0" smtClean="0"/>
              <a:t>Team</a:t>
            </a:r>
            <a:r>
              <a:rPr lang="en-US" dirty="0"/>
              <a:t> </a:t>
            </a:r>
            <a:r>
              <a:rPr lang="en-US" dirty="0" smtClean="0"/>
              <a:t>Prototype</a:t>
            </a:r>
            <a:endParaRPr lang="en-US" dirty="0"/>
          </a:p>
        </p:txBody>
      </p:sp>
      <p:pic>
        <p:nvPicPr>
          <p:cNvPr id="4" name="Picture 3"/>
          <p:cNvPicPr>
            <a:picLocks noChangeAspect="1"/>
          </p:cNvPicPr>
          <p:nvPr/>
        </p:nvPicPr>
        <p:blipFill>
          <a:blip r:embed="rId2"/>
          <a:stretch>
            <a:fillRect/>
          </a:stretch>
        </p:blipFill>
        <p:spPr>
          <a:xfrm>
            <a:off x="4982547" y="1511332"/>
            <a:ext cx="5337110" cy="4833221"/>
          </a:xfrm>
          <a:prstGeom prst="rect">
            <a:avLst/>
          </a:prstGeom>
        </p:spPr>
      </p:pic>
      <p:sp>
        <p:nvSpPr>
          <p:cNvPr id="6" name="Content Placeholder 2"/>
          <p:cNvSpPr>
            <a:spLocks noGrp="1"/>
          </p:cNvSpPr>
          <p:nvPr>
            <p:ph idx="1"/>
          </p:nvPr>
        </p:nvSpPr>
        <p:spPr>
          <a:xfrm>
            <a:off x="1141414" y="1866122"/>
            <a:ext cx="3841134" cy="4105470"/>
          </a:xfrm>
        </p:spPr>
        <p:txBody>
          <a:bodyPr>
            <a:normAutofit lnSpcReduction="10000"/>
          </a:bodyPr>
          <a:lstStyle/>
          <a:p>
            <a:pPr>
              <a:buClr>
                <a:srgbClr val="FFFF0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Discrete Component </a:t>
            </a:r>
            <a:r>
              <a:rPr lang="en-US" sz="3200" b="1" dirty="0" smtClean="0">
                <a:latin typeface="Times New Roman" panose="02020603050405020304" pitchFamily="18" charset="0"/>
                <a:cs typeface="Times New Roman" panose="02020603050405020304" pitchFamily="18" charset="0"/>
              </a:rPr>
              <a:t>Prototyping</a:t>
            </a: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 Problems with high frequency noise</a:t>
            </a:r>
            <a:endParaRPr lang="en-US" sz="3200" b="1" dirty="0">
              <a:latin typeface="Times New Roman" panose="02020603050405020304" pitchFamily="18" charset="0"/>
              <a:cs typeface="Times New Roman" panose="02020603050405020304" pitchFamily="18" charset="0"/>
            </a:endParaRPr>
          </a:p>
          <a:p>
            <a:pPr marL="0" indent="0">
              <a:buClr>
                <a:srgbClr val="FFFF00"/>
              </a:buClr>
              <a:buNone/>
            </a:pPr>
            <a:r>
              <a:rPr lang="en-US" sz="3200" b="1"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72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1410" y="116123"/>
            <a:ext cx="10161173"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Current State: Capacitance Sensor</a:t>
            </a:r>
            <a:endParaRPr lang="en-US" dirty="0"/>
          </a:p>
        </p:txBody>
      </p:sp>
      <p:sp>
        <p:nvSpPr>
          <p:cNvPr id="6" name="Content Placeholder 2"/>
          <p:cNvSpPr>
            <a:spLocks noGrp="1"/>
          </p:cNvSpPr>
          <p:nvPr>
            <p:ph idx="1"/>
          </p:nvPr>
        </p:nvSpPr>
        <p:spPr>
          <a:xfrm>
            <a:off x="1141412" y="1039453"/>
            <a:ext cx="5403355" cy="5505726"/>
          </a:xfrm>
        </p:spPr>
        <p:txBody>
          <a:bodyPr>
            <a:normAutofit/>
          </a:bodyPr>
          <a:lstStyle/>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 Capacitance sensor is working in simulations</a:t>
            </a: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 Transition Graph</a:t>
            </a: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Discharge to reset</a:t>
            </a: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Charge to sensor value</a:t>
            </a:r>
            <a:endParaRPr lang="en-US" sz="32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544767" y="1039453"/>
            <a:ext cx="5305581" cy="4130381"/>
          </a:xfrm>
          <a:prstGeom prst="rect">
            <a:avLst/>
          </a:prstGeom>
        </p:spPr>
      </p:pic>
    </p:spTree>
    <p:extLst>
      <p:ext uri="{BB962C8B-B14F-4D97-AF65-F5344CB8AC3E}">
        <p14:creationId xmlns:p14="http://schemas.microsoft.com/office/powerpoint/2010/main" val="163766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1" y="116123"/>
            <a:ext cx="8708441"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Current State: Loose/Tight</a:t>
            </a:r>
            <a:endParaRPr lang="en-US" dirty="0"/>
          </a:p>
        </p:txBody>
      </p:sp>
      <p:sp>
        <p:nvSpPr>
          <p:cNvPr id="5" name="Content Placeholder 2"/>
          <p:cNvSpPr>
            <a:spLocks noGrp="1"/>
          </p:cNvSpPr>
          <p:nvPr>
            <p:ph idx="1"/>
          </p:nvPr>
        </p:nvSpPr>
        <p:spPr>
          <a:xfrm>
            <a:off x="1141413" y="1039453"/>
            <a:ext cx="4456954" cy="2618147"/>
          </a:xfrm>
        </p:spPr>
        <p:txBody>
          <a:bodyPr>
            <a:normAutofit/>
          </a:bodyPr>
          <a:lstStyle/>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Pre tightened</a:t>
            </a: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Torqued to spec</a:t>
            </a: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Loosened over time</a:t>
            </a:r>
          </a:p>
          <a:p>
            <a:pPr lvl="1">
              <a:buClr>
                <a:srgbClr val="FFFF00"/>
              </a:buClr>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Dielectric in base material</a:t>
            </a:r>
          </a:p>
        </p:txBody>
      </p:sp>
      <p:pic>
        <p:nvPicPr>
          <p:cNvPr id="2" name="Picture 1"/>
          <p:cNvPicPr>
            <a:picLocks noChangeAspect="1"/>
          </p:cNvPicPr>
          <p:nvPr/>
        </p:nvPicPr>
        <p:blipFill>
          <a:blip r:embed="rId3"/>
          <a:stretch>
            <a:fillRect/>
          </a:stretch>
        </p:blipFill>
        <p:spPr>
          <a:xfrm>
            <a:off x="2273167" y="3657600"/>
            <a:ext cx="7191375" cy="2867025"/>
          </a:xfrm>
          <a:prstGeom prst="rect">
            <a:avLst/>
          </a:prstGeom>
        </p:spPr>
      </p:pic>
    </p:spTree>
    <p:extLst>
      <p:ext uri="{BB962C8B-B14F-4D97-AF65-F5344CB8AC3E}">
        <p14:creationId xmlns:p14="http://schemas.microsoft.com/office/powerpoint/2010/main" val="411309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1" y="116123"/>
            <a:ext cx="8708441"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Looking Forward</a:t>
            </a:r>
            <a:endParaRPr lang="en-US" dirty="0"/>
          </a:p>
        </p:txBody>
      </p:sp>
      <p:sp>
        <p:nvSpPr>
          <p:cNvPr id="5" name="Content Placeholder 2"/>
          <p:cNvSpPr>
            <a:spLocks noGrp="1"/>
          </p:cNvSpPr>
          <p:nvPr>
            <p:ph idx="1"/>
          </p:nvPr>
        </p:nvSpPr>
        <p:spPr>
          <a:xfrm>
            <a:off x="1141412" y="1039453"/>
            <a:ext cx="9905999" cy="5505726"/>
          </a:xfrm>
        </p:spPr>
        <p:txBody>
          <a:bodyPr>
            <a:normAutofit/>
          </a:bodyPr>
          <a:lstStyle/>
          <a:p>
            <a:pPr>
              <a:buClr>
                <a:srgbClr val="FFFF0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Order more parts for improvements on working prototype</a:t>
            </a:r>
          </a:p>
          <a:p>
            <a:pPr>
              <a:buClr>
                <a:srgbClr val="FFFF0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Improve simulation models for both IC and Antenna Teams</a:t>
            </a:r>
          </a:p>
          <a:p>
            <a:pPr>
              <a:buClr>
                <a:srgbClr val="FFFF0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Redesigning current reader </a:t>
            </a: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Test</a:t>
            </a:r>
            <a:endParaRPr lang="en-US" sz="3200" b="1" dirty="0" smtClean="0">
              <a:latin typeface="Times New Roman" panose="02020603050405020304" pitchFamily="18" charset="0"/>
              <a:cs typeface="Times New Roman" panose="02020603050405020304" pitchFamily="18" charset="0"/>
              <a:sym typeface="Wingdings" panose="05000000000000000000" pitchFamily="2" charset="2"/>
            </a:endParaRPr>
          </a:p>
          <a:p>
            <a:pPr>
              <a:buClr>
                <a:srgbClr val="FFFF0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Eventually move design of Reader </a:t>
            </a: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a </a:t>
            </a: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PCB</a:t>
            </a:r>
            <a:endParaRPr lang="en-US" sz="3200" b="1" dirty="0" smtClean="0">
              <a:latin typeface="Times New Roman" panose="02020603050405020304" pitchFamily="18" charset="0"/>
              <a:cs typeface="Times New Roman" panose="02020603050405020304" pitchFamily="18" charset="0"/>
              <a:sym typeface="Wingdings" panose="05000000000000000000" pitchFamily="2" charset="2"/>
            </a:endParaRP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Development of user interface app design</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3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8752" y="2767281"/>
            <a:ext cx="5094496" cy="1323439"/>
          </a:xfrm>
          <a:prstGeom prst="rect">
            <a:avLst/>
          </a:prstGeom>
        </p:spPr>
        <p:txBody>
          <a:bodyPr wrap="square">
            <a:spAutoFit/>
          </a:bodyPr>
          <a:lstStyle/>
          <a:p>
            <a:pPr algn="ctr"/>
            <a:r>
              <a:rPr lang="en-US" sz="8000" b="1" spc="50" dirty="0" smtClean="0">
                <a:ln w="9525" cmpd="sng">
                  <a:solidFill>
                    <a:schemeClr val="accent1"/>
                  </a:solidFill>
                  <a:prstDash val="solid"/>
                </a:ln>
                <a:solidFill>
                  <a:srgbClr val="70AD47">
                    <a:tint val="1000"/>
                  </a:srgbClr>
                </a:solidFill>
                <a:effectLst>
                  <a:glow rad="38100">
                    <a:schemeClr val="accent1">
                      <a:alpha val="40000"/>
                    </a:schemeClr>
                  </a:glow>
                </a:effectLst>
              </a:rPr>
              <a:t>Questions?</a:t>
            </a:r>
            <a:endParaRPr lang="en-US" sz="3200" dirty="0"/>
          </a:p>
        </p:txBody>
      </p:sp>
    </p:spTree>
    <p:extLst>
      <p:ext uri="{BB962C8B-B14F-4D97-AF65-F5344CB8AC3E}">
        <p14:creationId xmlns:p14="http://schemas.microsoft.com/office/powerpoint/2010/main" val="356778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1411" y="116123"/>
            <a:ext cx="9719422" cy="923330"/>
          </a:xfrm>
          <a:prstGeom prst="rect">
            <a:avLst/>
          </a:prstGeom>
        </p:spPr>
        <p:txBody>
          <a:bodyPr wrap="square">
            <a:spAutoFit/>
          </a:bodyPr>
          <a:lstStyle/>
          <a:p>
            <a:pPr algn="ct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Logic Circuit Design</a:t>
            </a:r>
            <a:endParaRPr lang="en-US" dirty="0"/>
          </a:p>
        </p:txBody>
      </p:sp>
      <p:pic>
        <p:nvPicPr>
          <p:cNvPr id="2" name="Picture 1"/>
          <p:cNvPicPr>
            <a:picLocks noChangeAspect="1"/>
          </p:cNvPicPr>
          <p:nvPr/>
        </p:nvPicPr>
        <p:blipFill>
          <a:blip r:embed="rId3"/>
          <a:stretch>
            <a:fillRect/>
          </a:stretch>
        </p:blipFill>
        <p:spPr>
          <a:xfrm>
            <a:off x="3216712" y="1039453"/>
            <a:ext cx="5568820" cy="5471366"/>
          </a:xfrm>
          <a:prstGeom prst="rect">
            <a:avLst/>
          </a:prstGeom>
        </p:spPr>
      </p:pic>
    </p:spTree>
    <p:extLst>
      <p:ext uri="{BB962C8B-B14F-4D97-AF65-F5344CB8AC3E}">
        <p14:creationId xmlns:p14="http://schemas.microsoft.com/office/powerpoint/2010/main" val="133278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039453"/>
            <a:ext cx="6113827" cy="5265094"/>
          </a:xfrm>
        </p:spPr>
        <p:txBody>
          <a:bodyPr>
            <a:normAutofit/>
          </a:bodyPr>
          <a:lstStyle/>
          <a:p>
            <a:pPr marL="0" indent="0">
              <a:buNone/>
            </a:pPr>
            <a:r>
              <a:rPr lang="en-US" u="sng" dirty="0" smtClean="0">
                <a:latin typeface="Times New Roman" panose="02020603050405020304" pitchFamily="18" charset="0"/>
                <a:cs typeface="Times New Roman" panose="02020603050405020304" pitchFamily="18" charset="0"/>
              </a:rPr>
              <a:t>Brandon Baxter </a:t>
            </a:r>
            <a:r>
              <a:rPr lang="en-US" dirty="0" smtClean="0">
                <a:latin typeface="Times New Roman" panose="02020603050405020304" pitchFamily="18" charset="0"/>
                <a:cs typeface="Times New Roman" panose="02020603050405020304" pitchFamily="18" charset="0"/>
              </a:rPr>
              <a:t>– Leader, IC Team</a:t>
            </a:r>
          </a:p>
          <a:p>
            <a:pPr marL="0" indent="0">
              <a:buNone/>
            </a:pPr>
            <a:r>
              <a:rPr lang="en-US" u="sng" dirty="0" smtClean="0">
                <a:latin typeface="Times New Roman" panose="02020603050405020304" pitchFamily="18" charset="0"/>
                <a:cs typeface="Times New Roman" panose="02020603050405020304" pitchFamily="18" charset="0"/>
              </a:rPr>
              <a:t>Vaughn Dorsey </a:t>
            </a:r>
            <a:r>
              <a:rPr lang="en-US" dirty="0" smtClean="0">
                <a:latin typeface="Times New Roman" panose="02020603050405020304" pitchFamily="18" charset="0"/>
                <a:cs typeface="Times New Roman" panose="02020603050405020304" pitchFamily="18" charset="0"/>
              </a:rPr>
              <a:t>–Webmaster, Reader Team</a:t>
            </a:r>
          </a:p>
          <a:p>
            <a:pPr marL="0" indent="0">
              <a:buNone/>
            </a:pPr>
            <a:r>
              <a:rPr lang="en-US" u="sng" dirty="0" smtClean="0">
                <a:latin typeface="Times New Roman" panose="02020603050405020304" pitchFamily="18" charset="0"/>
                <a:cs typeface="Times New Roman" panose="02020603050405020304" pitchFamily="18" charset="0"/>
              </a:rPr>
              <a:t>Luke Myers</a:t>
            </a:r>
            <a:r>
              <a:rPr lang="en-US" dirty="0" smtClean="0">
                <a:latin typeface="Times New Roman" panose="02020603050405020304" pitchFamily="18" charset="0"/>
                <a:cs typeface="Times New Roman" panose="02020603050405020304" pitchFamily="18" charset="0"/>
              </a:rPr>
              <a:t> –Communication Leader, IC Team</a:t>
            </a:r>
          </a:p>
          <a:p>
            <a:pPr marL="0" indent="0">
              <a:buNone/>
            </a:pPr>
            <a:r>
              <a:rPr lang="en-US" u="sng" dirty="0" smtClean="0">
                <a:latin typeface="Times New Roman" panose="02020603050405020304" pitchFamily="18" charset="0"/>
                <a:cs typeface="Times New Roman" panose="02020603050405020304" pitchFamily="18" charset="0"/>
              </a:rPr>
              <a:t>Kurt Turner</a:t>
            </a:r>
            <a:r>
              <a:rPr lang="en-US" dirty="0" smtClean="0">
                <a:latin typeface="Times New Roman" panose="02020603050405020304" pitchFamily="18" charset="0"/>
                <a:cs typeface="Times New Roman" panose="02020603050405020304" pitchFamily="18" charset="0"/>
              </a:rPr>
              <a:t> –Key Concept Holder, IC Team</a:t>
            </a:r>
          </a:p>
          <a:p>
            <a:pPr marL="0" indent="0">
              <a:buNone/>
            </a:pPr>
            <a:r>
              <a:rPr lang="en-US" u="sng" dirty="0" smtClean="0">
                <a:latin typeface="Times New Roman" panose="02020603050405020304" pitchFamily="18" charset="0"/>
                <a:cs typeface="Times New Roman" panose="02020603050405020304" pitchFamily="18" charset="0"/>
              </a:rPr>
              <a:t>Aaron Haywood </a:t>
            </a:r>
            <a:r>
              <a:rPr lang="en-US" dirty="0" smtClean="0">
                <a:latin typeface="Times New Roman" panose="02020603050405020304" pitchFamily="18" charset="0"/>
                <a:cs typeface="Times New Roman" panose="02020603050405020304" pitchFamily="18" charset="0"/>
              </a:rPr>
              <a:t>– Antenna Team</a:t>
            </a:r>
          </a:p>
          <a:p>
            <a:pPr marL="0" indent="0">
              <a:buNone/>
            </a:pPr>
            <a:r>
              <a:rPr lang="en-US" u="sng" dirty="0" smtClean="0">
                <a:latin typeface="Times New Roman" panose="02020603050405020304" pitchFamily="18" charset="0"/>
                <a:cs typeface="Times New Roman" panose="02020603050405020304" pitchFamily="18" charset="0"/>
              </a:rPr>
              <a:t>Robert Buckley</a:t>
            </a:r>
            <a:r>
              <a:rPr lang="en-US" dirty="0" smtClean="0">
                <a:latin typeface="Times New Roman" panose="02020603050405020304" pitchFamily="18" charset="0"/>
                <a:cs typeface="Times New Roman" panose="02020603050405020304" pitchFamily="18" charset="0"/>
              </a:rPr>
              <a:t> – Reader Team</a:t>
            </a:r>
          </a:p>
          <a:p>
            <a:pPr marL="0" indent="0">
              <a:buNone/>
            </a:pPr>
            <a:r>
              <a:rPr lang="en-US" u="sng" dirty="0" smtClean="0">
                <a:latin typeface="Times New Roman" panose="02020603050405020304" pitchFamily="18" charset="0"/>
                <a:cs typeface="Times New Roman" panose="02020603050405020304" pitchFamily="18" charset="0"/>
              </a:rPr>
              <a:t>Mehdy Faik</a:t>
            </a:r>
            <a:r>
              <a:rPr lang="en-US" dirty="0" smtClean="0">
                <a:latin typeface="Times New Roman" panose="02020603050405020304" pitchFamily="18" charset="0"/>
                <a:cs typeface="Times New Roman" panose="02020603050405020304" pitchFamily="18" charset="0"/>
              </a:rPr>
              <a:t> – Antenna Team</a:t>
            </a:r>
            <a:endParaRPr lang="en-US" dirty="0">
              <a:latin typeface="Times New Roman" panose="02020603050405020304" pitchFamily="18" charset="0"/>
              <a:cs typeface="Times New Roman" panose="02020603050405020304" pitchFamily="18" charset="0"/>
            </a:endParaRPr>
          </a:p>
          <a:p>
            <a:pPr marL="0" indent="0">
              <a:buNone/>
            </a:pPr>
            <a:r>
              <a:rPr lang="en-US" u="sng" dirty="0" smtClean="0">
                <a:latin typeface="Times New Roman" panose="02020603050405020304" pitchFamily="18" charset="0"/>
                <a:cs typeface="Times New Roman" panose="02020603050405020304" pitchFamily="18" charset="0"/>
              </a:rPr>
              <a:t>Kellen Yoder</a:t>
            </a:r>
            <a:r>
              <a:rPr lang="en-US" dirty="0" smtClean="0">
                <a:latin typeface="Times New Roman" panose="02020603050405020304" pitchFamily="18" charset="0"/>
                <a:cs typeface="Times New Roman" panose="02020603050405020304" pitchFamily="18" charset="0"/>
              </a:rPr>
              <a:t> – Reader Team</a:t>
            </a:r>
          </a:p>
          <a:p>
            <a:pPr marL="0" indent="0">
              <a:buNone/>
            </a:pPr>
            <a:r>
              <a:rPr lang="en-US" u="sng" dirty="0" smtClean="0">
                <a:latin typeface="Times New Roman" panose="02020603050405020304" pitchFamily="18" charset="0"/>
                <a:cs typeface="Times New Roman" panose="02020603050405020304" pitchFamily="18" charset="0"/>
              </a:rPr>
              <a:t>Michael Miller</a:t>
            </a:r>
            <a:r>
              <a:rPr lang="en-US" dirty="0" smtClean="0">
                <a:latin typeface="Times New Roman" panose="02020603050405020304" pitchFamily="18" charset="0"/>
                <a:cs typeface="Times New Roman" panose="02020603050405020304" pitchFamily="18" charset="0"/>
              </a:rPr>
              <a:t> – IC Team</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141411" y="116123"/>
            <a:ext cx="10281093"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Team Members			   Clients</a:t>
            </a:r>
            <a:endParaRPr lang="en-US" dirty="0"/>
          </a:p>
        </p:txBody>
      </p:sp>
      <p:sp>
        <p:nvSpPr>
          <p:cNvPr id="2" name="Rectangle 1"/>
          <p:cNvSpPr/>
          <p:nvPr/>
        </p:nvSpPr>
        <p:spPr>
          <a:xfrm>
            <a:off x="7727429" y="1039453"/>
            <a:ext cx="3222885" cy="2308324"/>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Primary Advisor/Client:</a:t>
            </a:r>
          </a:p>
          <a:p>
            <a:r>
              <a:rPr lang="en-US" sz="2400" u="sng" dirty="0" smtClean="0">
                <a:latin typeface="Times New Roman" panose="02020603050405020304" pitchFamily="18" charset="0"/>
                <a:cs typeface="Times New Roman" panose="02020603050405020304" pitchFamily="18" charset="0"/>
              </a:rPr>
              <a:t>Dr</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Qiao</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Secondary </a:t>
            </a:r>
            <a:r>
              <a:rPr lang="en-US" sz="2400" dirty="0" smtClean="0">
                <a:latin typeface="Times New Roman" panose="02020603050405020304" pitchFamily="18" charset="0"/>
                <a:cs typeface="Times New Roman" panose="02020603050405020304" pitchFamily="18" charset="0"/>
              </a:rPr>
              <a:t>Advisor:</a:t>
            </a:r>
            <a:endParaRPr lang="en-US" sz="2400" dirty="0">
              <a:latin typeface="Times New Roman" panose="02020603050405020304" pitchFamily="18" charset="0"/>
              <a:cs typeface="Times New Roman" panose="02020603050405020304" pitchFamily="18" charset="0"/>
            </a:endParaRPr>
          </a:p>
          <a:p>
            <a:r>
              <a:rPr lang="en-US" sz="2400" u="sng" dirty="0">
                <a:latin typeface="Times New Roman" panose="02020603050405020304" pitchFamily="18" charset="0"/>
                <a:cs typeface="Times New Roman" panose="02020603050405020304" pitchFamily="18" charset="0"/>
              </a:rPr>
              <a:t>Dr. Song</a:t>
            </a:r>
            <a:r>
              <a:rPr lang="en-US" sz="2400" dirty="0">
                <a:latin typeface="Times New Roman" panose="02020603050405020304" pitchFamily="18" charset="0"/>
                <a:cs typeface="Times New Roman" panose="02020603050405020304" pitchFamily="18" charset="0"/>
              </a:rPr>
              <a:t> </a:t>
            </a:r>
            <a:endParaRPr lang="en-US" sz="2400" dirty="0"/>
          </a:p>
          <a:p>
            <a:endParaRPr lang="en-US" sz="2400" dirty="0"/>
          </a:p>
        </p:txBody>
      </p:sp>
    </p:spTree>
    <p:extLst>
      <p:ext uri="{BB962C8B-B14F-4D97-AF65-F5344CB8AC3E}">
        <p14:creationId xmlns:p14="http://schemas.microsoft.com/office/powerpoint/2010/main" val="46468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79653"/>
          </a:xfrm>
        </p:spPr>
        <p:txBody>
          <a:bodyPr/>
          <a:lstStyle/>
          <a:p>
            <a:pPr algn="ctr"/>
            <a:r>
              <a:rPr lang="en-US" dirty="0" smtClean="0"/>
              <a:t>Control Signals Design</a:t>
            </a:r>
            <a:endParaRPr lang="en-US" dirty="0"/>
          </a:p>
        </p:txBody>
      </p:sp>
      <p:pic>
        <p:nvPicPr>
          <p:cNvPr id="4" name="Picture 3"/>
          <p:cNvPicPr>
            <a:picLocks noChangeAspect="1"/>
          </p:cNvPicPr>
          <p:nvPr/>
        </p:nvPicPr>
        <p:blipFill>
          <a:blip r:embed="rId2"/>
          <a:stretch>
            <a:fillRect/>
          </a:stretch>
        </p:blipFill>
        <p:spPr>
          <a:xfrm>
            <a:off x="1141413" y="1950907"/>
            <a:ext cx="9905998" cy="3998371"/>
          </a:xfrm>
          <a:prstGeom prst="rect">
            <a:avLst/>
          </a:prstGeom>
        </p:spPr>
      </p:pic>
    </p:spTree>
    <p:extLst>
      <p:ext uri="{BB962C8B-B14F-4D97-AF65-F5344CB8AC3E}">
        <p14:creationId xmlns:p14="http://schemas.microsoft.com/office/powerpoint/2010/main" val="373936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79653"/>
          </a:xfrm>
        </p:spPr>
        <p:txBody>
          <a:bodyPr/>
          <a:lstStyle/>
          <a:p>
            <a:pPr algn="ctr"/>
            <a:r>
              <a:rPr lang="en-US" dirty="0" smtClean="0"/>
              <a:t>Sensor Testing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592" y="1698170"/>
            <a:ext cx="4289881" cy="4817253"/>
          </a:xfrm>
          <a:prstGeom prst="rect">
            <a:avLst/>
          </a:prstGeom>
        </p:spPr>
      </p:pic>
      <p:sp>
        <p:nvSpPr>
          <p:cNvPr id="6" name="Content Placeholder 2"/>
          <p:cNvSpPr>
            <a:spLocks noGrp="1"/>
          </p:cNvSpPr>
          <p:nvPr>
            <p:ph idx="1"/>
          </p:nvPr>
        </p:nvSpPr>
        <p:spPr>
          <a:xfrm>
            <a:off x="1141413" y="1698169"/>
            <a:ext cx="4830179" cy="4198777"/>
          </a:xfrm>
        </p:spPr>
        <p:txBody>
          <a:bodyPr>
            <a:normAutofit/>
          </a:bodyPr>
          <a:lstStyle/>
          <a:p>
            <a:pPr>
              <a:buClr>
                <a:srgbClr val="FFFF00"/>
              </a:buCl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Simulating capacitor charging/discharging</a:t>
            </a:r>
          </a:p>
          <a:p>
            <a:pPr marL="0" indent="0">
              <a:buClr>
                <a:srgbClr val="FFFF00"/>
              </a:buClr>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01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2" y="116123"/>
            <a:ext cx="6844348"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Purpose / Background</a:t>
            </a:r>
            <a:endParaRPr lang="en-US" dirty="0"/>
          </a:p>
        </p:txBody>
      </p:sp>
      <p:sp>
        <p:nvSpPr>
          <p:cNvPr id="5" name="Content Placeholder 2"/>
          <p:cNvSpPr>
            <a:spLocks noGrp="1"/>
          </p:cNvSpPr>
          <p:nvPr>
            <p:ph idx="1"/>
          </p:nvPr>
        </p:nvSpPr>
        <p:spPr>
          <a:xfrm>
            <a:off x="1141412" y="1039453"/>
            <a:ext cx="9905999" cy="5265094"/>
          </a:xfrm>
        </p:spPr>
        <p:txBody>
          <a:bodyPr>
            <a:normAutofit/>
          </a:bodyPr>
          <a:lstStyle/>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Multi-purpose Remote Readout Device </a:t>
            </a: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Specific Test </a:t>
            </a:r>
            <a:r>
              <a:rPr lang="en-US" sz="3200" b="1" dirty="0">
                <a:latin typeface="Times New Roman" panose="02020603050405020304" pitchFamily="18" charset="0"/>
                <a:cs typeface="Times New Roman" panose="02020603050405020304" pitchFamily="18" charset="0"/>
              </a:rPr>
              <a:t>S</a:t>
            </a:r>
            <a:r>
              <a:rPr lang="en-US" sz="3200" b="1" dirty="0" smtClean="0">
                <a:latin typeface="Times New Roman" panose="02020603050405020304" pitchFamily="18" charset="0"/>
                <a:cs typeface="Times New Roman" panose="02020603050405020304" pitchFamily="18" charset="0"/>
              </a:rPr>
              <a:t>cenario: Street </a:t>
            </a:r>
            <a:r>
              <a:rPr lang="en-US" sz="3200" b="1" dirty="0" smtClean="0">
                <a:latin typeface="Times New Roman" panose="02020603050405020304" pitchFamily="18" charset="0"/>
                <a:cs typeface="Times New Roman" panose="02020603050405020304" pitchFamily="18" charset="0"/>
              </a:rPr>
              <a:t>lamps across the U.S</a:t>
            </a:r>
            <a:r>
              <a:rPr lang="en-US" sz="3200" b="1" dirty="0" smtClean="0">
                <a:latin typeface="Times New Roman" panose="02020603050405020304" pitchFamily="18" charset="0"/>
                <a:cs typeface="Times New Roman" panose="02020603050405020304" pitchFamily="18" charset="0"/>
              </a:rPr>
              <a:t>.</a:t>
            </a:r>
            <a:endParaRPr lang="en-US" sz="3200" b="1" dirty="0" smtClean="0">
              <a:latin typeface="Times New Roman" panose="02020603050405020304" pitchFamily="18" charset="0"/>
              <a:cs typeface="Times New Roman" panose="02020603050405020304" pitchFamily="18" charset="0"/>
            </a:endParaRPr>
          </a:p>
          <a:p>
            <a:pPr>
              <a:buClr>
                <a:srgbClr val="FFFF0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Each lamp</a:t>
            </a:r>
          </a:p>
          <a:p>
            <a:pPr lvl="1">
              <a:buClr>
                <a:srgbClr val="FF0000"/>
              </a:buCl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6 – 8 bolts</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Thousands of lamps per state</a:t>
            </a: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 Problem</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olts become loose over time</a:t>
            </a: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There is a need for a method of detection of these loosened bolts</a:t>
            </a:r>
            <a:endParaRPr lang="en-US" sz="2400" dirty="0"/>
          </a:p>
          <a:p>
            <a:pPr marL="0" indent="0">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9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2" y="116123"/>
            <a:ext cx="6844348"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Specifications</a:t>
            </a:r>
            <a:endParaRPr lang="en-US" dirty="0"/>
          </a:p>
        </p:txBody>
      </p:sp>
      <p:sp>
        <p:nvSpPr>
          <p:cNvPr id="5" name="Content Placeholder 2"/>
          <p:cNvSpPr>
            <a:spLocks noGrp="1"/>
          </p:cNvSpPr>
          <p:nvPr>
            <p:ph idx="1"/>
          </p:nvPr>
        </p:nvSpPr>
        <p:spPr>
          <a:xfrm>
            <a:off x="1141412" y="1039453"/>
            <a:ext cx="9905999" cy="5265094"/>
          </a:xfrm>
        </p:spPr>
        <p:txBody>
          <a:bodyPr>
            <a:normAutofit/>
          </a:bodyPr>
          <a:lstStyle/>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 Requirements</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RF technology &amp; Energy Siphoning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Create RF tag</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Value </a:t>
            </a:r>
            <a:r>
              <a:rPr lang="en-US" sz="2400" dirty="0">
                <a:latin typeface="Times New Roman" panose="02020603050405020304" pitchFamily="18" charset="0"/>
                <a:cs typeface="Times New Roman" panose="02020603050405020304" pitchFamily="18" charset="0"/>
              </a:rPr>
              <a:t>changing readout RF </a:t>
            </a:r>
            <a:r>
              <a:rPr lang="en-US" sz="2400" dirty="0" smtClean="0">
                <a:latin typeface="Times New Roman" panose="02020603050405020304" pitchFamily="18" charset="0"/>
                <a:cs typeface="Times New Roman" panose="02020603050405020304" pitchFamily="18" charset="0"/>
              </a:rPr>
              <a:t>device</a:t>
            </a:r>
            <a:endParaRPr lang="en-US" sz="2400" dirty="0" smtClean="0">
              <a:latin typeface="Times New Roman" panose="02020603050405020304" pitchFamily="18" charset="0"/>
              <a:cs typeface="Times New Roman" panose="02020603050405020304" pitchFamily="18" charset="0"/>
              <a:sym typeface="Wingdings" panose="05000000000000000000" pitchFamily="2" charset="2"/>
            </a:endParaRP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RF tag Specs</a:t>
            </a:r>
          </a:p>
          <a:p>
            <a:pPr lvl="2">
              <a:buClr>
                <a:schemeClr val="tx2">
                  <a:lumMod val="60000"/>
                  <a:lumOff val="4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Measure Washer Separation via Capacitance </a:t>
            </a:r>
          </a:p>
          <a:p>
            <a:pPr lvl="2">
              <a:buClr>
                <a:schemeClr val="tx2">
                  <a:lumMod val="60000"/>
                  <a:lumOff val="4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Report Capacitance to Reader</a:t>
            </a:r>
            <a:endParaRPr lang="en-US" sz="3200" b="1" dirty="0" smtClean="0">
              <a:latin typeface="Times New Roman" panose="02020603050405020304" pitchFamily="18" charset="0"/>
              <a:cs typeface="Times New Roman" panose="02020603050405020304" pitchFamily="18" charset="0"/>
            </a:endParaRP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Important Constraints</a:t>
            </a:r>
          </a:p>
          <a:p>
            <a:pPr lvl="2">
              <a:buClr>
                <a:schemeClr val="tx2">
                  <a:lumMod val="60000"/>
                  <a:lumOff val="4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Power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(Passive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Tag)</a:t>
            </a:r>
            <a:endParaRPr lang="en-US" sz="2200" dirty="0">
              <a:latin typeface="Times New Roman" panose="02020603050405020304" pitchFamily="18" charset="0"/>
              <a:cs typeface="Times New Roman" panose="02020603050405020304" pitchFamily="18" charset="0"/>
              <a:sym typeface="Wingdings" panose="05000000000000000000" pitchFamily="2" charset="2"/>
            </a:endParaRPr>
          </a:p>
          <a:p>
            <a:pPr lvl="2">
              <a:buClr>
                <a:schemeClr val="tx2">
                  <a:lumMod val="60000"/>
                  <a:lumOff val="4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Range (5 meter distance)</a:t>
            </a:r>
          </a:p>
          <a:p>
            <a:pPr lvl="2">
              <a:buClr>
                <a:schemeClr val="tx2">
                  <a:lumMod val="60000"/>
                  <a:lumOff val="4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Cost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(&lt;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0.50 per Tag)</a:t>
            </a:r>
            <a:endParaRPr lang="en-US" sz="2400" dirty="0" smtClean="0">
              <a:latin typeface="Times New Roman" panose="02020603050405020304" pitchFamily="18" charset="0"/>
              <a:cs typeface="Times New Roman" panose="02020603050405020304" pitchFamily="18" charset="0"/>
              <a:sym typeface="Wingdings" panose="05000000000000000000" pitchFamily="2" charset="2"/>
            </a:endParaRPr>
          </a:p>
          <a:p>
            <a:pPr lvl="2">
              <a:buClr>
                <a:schemeClr val="tx2">
                  <a:lumMod val="60000"/>
                  <a:lumOff val="40000"/>
                </a:schemeClr>
              </a:buClr>
              <a:buFont typeface="Wingdings" panose="05000000000000000000" pitchFamily="2" charset="2"/>
              <a:buChar char="Ø"/>
            </a:pPr>
            <a:endParaRPr lang="en-US" sz="2200" dirty="0" smtClean="0">
              <a:latin typeface="Times New Roman" panose="02020603050405020304" pitchFamily="18" charset="0"/>
              <a:cs typeface="Times New Roman" panose="02020603050405020304" pitchFamily="18" charset="0"/>
              <a:sym typeface="Wingdings" panose="05000000000000000000" pitchFamily="2" charset="2"/>
            </a:endParaRPr>
          </a:p>
          <a:p>
            <a:pPr lvl="2">
              <a:buClr>
                <a:schemeClr val="tx2">
                  <a:lumMod val="60000"/>
                  <a:lumOff val="40000"/>
                </a:schemeClr>
              </a:buClr>
              <a:buFont typeface="Wingdings" panose="05000000000000000000" pitchFamily="2" charset="2"/>
              <a:buChar char="Ø"/>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7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2" y="116123"/>
            <a:ext cx="6844348"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Research</a:t>
            </a:r>
            <a:endParaRPr lang="en-US" dirty="0"/>
          </a:p>
        </p:txBody>
      </p:sp>
      <p:sp>
        <p:nvSpPr>
          <p:cNvPr id="5" name="Content Placeholder 2"/>
          <p:cNvSpPr>
            <a:spLocks noGrp="1"/>
          </p:cNvSpPr>
          <p:nvPr>
            <p:ph idx="1"/>
          </p:nvPr>
        </p:nvSpPr>
        <p:spPr>
          <a:xfrm>
            <a:off x="1141412" y="1039453"/>
            <a:ext cx="9905999" cy="5265094"/>
          </a:xfrm>
        </p:spPr>
        <p:txBody>
          <a:bodyPr>
            <a:normAutofit/>
          </a:bodyPr>
          <a:lstStyle/>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 Findings</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5 meter range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Suggests we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neeed</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to use 900 MHz RF technology</a:t>
            </a:r>
          </a:p>
          <a:p>
            <a:pPr lvl="2">
              <a:buClr>
                <a:schemeClr val="tx2">
                  <a:lumMod val="60000"/>
                  <a:lumOff val="4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Source 1: </a:t>
            </a:r>
            <a:r>
              <a:rPr lang="en-US" sz="2200" dirty="0" smtClean="0">
                <a:latin typeface="Times New Roman" panose="02020603050405020304" pitchFamily="18" charset="0"/>
                <a:cs typeface="Times New Roman" panose="02020603050405020304" pitchFamily="18" charset="0"/>
              </a:rPr>
              <a:t>http</a:t>
            </a:r>
            <a:r>
              <a:rPr lang="en-US" sz="2200" dirty="0">
                <a:latin typeface="Times New Roman" panose="02020603050405020304" pitchFamily="18" charset="0"/>
                <a:cs typeface="Times New Roman" panose="02020603050405020304" pitchFamily="18" charset="0"/>
              </a:rPr>
              <a:t>://ieeexplore.ieee.org/document/6934233</a:t>
            </a:r>
            <a:r>
              <a:rPr lang="en-US" sz="2200" dirty="0" smtClean="0">
                <a:latin typeface="Times New Roman" panose="02020603050405020304" pitchFamily="18" charset="0"/>
                <a:cs typeface="Times New Roman" panose="02020603050405020304" pitchFamily="18" charset="0"/>
              </a:rPr>
              <a:t>/</a:t>
            </a:r>
          </a:p>
          <a:p>
            <a:pPr lvl="2">
              <a:buClr>
                <a:schemeClr val="tx2">
                  <a:lumMod val="60000"/>
                  <a:lumOff val="4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Source 2: </a:t>
            </a:r>
            <a:r>
              <a:rPr lang="en-US" sz="2200" dirty="0">
                <a:latin typeface="Times New Roman" panose="02020603050405020304" pitchFamily="18" charset="0"/>
                <a:cs typeface="Times New Roman" panose="02020603050405020304" pitchFamily="18" charset="0"/>
              </a:rPr>
              <a:t>http://ieeexplore.ieee.org/document/4396783/</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2200" dirty="0">
              <a:latin typeface="Times New Roman" panose="02020603050405020304" pitchFamily="18" charset="0"/>
              <a:cs typeface="Times New Roman" panose="02020603050405020304" pitchFamily="18" charset="0"/>
              <a:sym typeface="Wingdings" panose="05000000000000000000" pitchFamily="2" charset="2"/>
            </a:endParaRP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Need a low power capacitance sensor</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Need a state machine capable of changing output of a section of machine based on sensor data</a:t>
            </a:r>
          </a:p>
        </p:txBody>
      </p:sp>
    </p:spTree>
    <p:extLst>
      <p:ext uri="{BB962C8B-B14F-4D97-AF65-F5344CB8AC3E}">
        <p14:creationId xmlns:p14="http://schemas.microsoft.com/office/powerpoint/2010/main" val="363411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2" y="116123"/>
            <a:ext cx="6844348"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Project Roadblocks</a:t>
            </a:r>
            <a:endParaRPr lang="en-US" dirty="0"/>
          </a:p>
        </p:txBody>
      </p:sp>
      <p:sp>
        <p:nvSpPr>
          <p:cNvPr id="5" name="Content Placeholder 2"/>
          <p:cNvSpPr>
            <a:spLocks noGrp="1"/>
          </p:cNvSpPr>
          <p:nvPr>
            <p:ph idx="1"/>
          </p:nvPr>
        </p:nvSpPr>
        <p:spPr>
          <a:xfrm>
            <a:off x="1141412" y="1039453"/>
            <a:ext cx="9905999" cy="5505726"/>
          </a:xfrm>
        </p:spPr>
        <p:txBody>
          <a:bodyPr>
            <a:normAutofit lnSpcReduction="10000"/>
          </a:bodyPr>
          <a:lstStyle/>
          <a:p>
            <a:pPr>
              <a:buClr>
                <a:srgbClr val="FFFF0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Reader Team</a:t>
            </a: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900 MHz Technology</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pPr lvl="2">
              <a:buClr>
                <a:schemeClr val="tx2">
                  <a:lumMod val="60000"/>
                  <a:lumOff val="4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Cost prohibitive</a:t>
            </a:r>
            <a:endParaRPr lang="en-US" sz="2200" dirty="0">
              <a:latin typeface="Times New Roman" panose="02020603050405020304" pitchFamily="18" charset="0"/>
              <a:cs typeface="Times New Roman" panose="02020603050405020304" pitchFamily="18" charset="0"/>
              <a:sym typeface="Wingdings" panose="05000000000000000000" pitchFamily="2" charset="2"/>
            </a:endParaRPr>
          </a:p>
          <a:p>
            <a:pPr lvl="2">
              <a:buClr>
                <a:schemeClr val="tx2">
                  <a:lumMod val="60000"/>
                  <a:lumOff val="4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Difficult to determine if high cost equipment implementation will be</a:t>
            </a:r>
            <a:br>
              <a:rPr lang="en-US" sz="2200" dirty="0" smtClean="0">
                <a:latin typeface="Times New Roman" panose="02020603050405020304" pitchFamily="18" charset="0"/>
                <a:cs typeface="Times New Roman" panose="02020603050405020304" pitchFamily="18" charset="0"/>
                <a:sym typeface="Wingdings" panose="05000000000000000000" pitchFamily="2" charset="2"/>
              </a:rPr>
            </a:b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successful</a:t>
            </a:r>
            <a:endParaRPr lang="en-US" dirty="0">
              <a:latin typeface="Times New Roman" panose="02020603050405020304" pitchFamily="18" charset="0"/>
              <a:cs typeface="Times New Roman" panose="02020603050405020304" pitchFamily="18" charset="0"/>
            </a:endParaRP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Antenna Team</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900 MHz outside our ability to test</a:t>
            </a: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Some simulation possible, but access to this equipment is not available to test properly</a:t>
            </a:r>
            <a:endParaRPr lang="en-US" sz="2400" dirty="0" smtClean="0">
              <a:latin typeface="Times New Roman" panose="02020603050405020304" pitchFamily="18" charset="0"/>
              <a:cs typeface="Times New Roman" panose="02020603050405020304" pitchFamily="18" charset="0"/>
            </a:endParaRP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 IC Team</a:t>
            </a:r>
            <a:endParaRPr lang="en-US" sz="3200" b="1" dirty="0">
              <a:latin typeface="Times New Roman" panose="02020603050405020304" pitchFamily="18" charset="0"/>
              <a:cs typeface="Times New Roman" panose="02020603050405020304" pitchFamily="18" charset="0"/>
            </a:endParaRP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Difficult to create designs with unknown available power details</a:t>
            </a:r>
            <a:endParaRPr lang="en-US" dirty="0">
              <a:latin typeface="Times New Roman" panose="02020603050405020304" pitchFamily="18" charset="0"/>
              <a:cs typeface="Times New Roman" panose="02020603050405020304" pitchFamily="18" charset="0"/>
            </a:endParaRPr>
          </a:p>
          <a:p>
            <a:pPr marL="457200" lvl="1" indent="0">
              <a:buClr>
                <a:srgbClr val="FF0000"/>
              </a:buClr>
              <a:buNone/>
            </a:pPr>
            <a:endParaRPr lang="en-US" dirty="0">
              <a:latin typeface="Times New Roman" panose="02020603050405020304" pitchFamily="18" charset="0"/>
              <a:cs typeface="Times New Roman" panose="02020603050405020304" pitchFamily="18" charset="0"/>
            </a:endParaRPr>
          </a:p>
          <a:p>
            <a:pPr marL="457200" lvl="1" indent="0">
              <a:buClr>
                <a:srgbClr val="FF0000"/>
              </a:buClr>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3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2" y="116123"/>
            <a:ext cx="6844348"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New Approach</a:t>
            </a:r>
            <a:endParaRPr lang="en-US" dirty="0"/>
          </a:p>
        </p:txBody>
      </p:sp>
      <p:sp>
        <p:nvSpPr>
          <p:cNvPr id="5" name="Content Placeholder 2"/>
          <p:cNvSpPr>
            <a:spLocks noGrp="1"/>
          </p:cNvSpPr>
          <p:nvPr>
            <p:ph idx="1"/>
          </p:nvPr>
        </p:nvSpPr>
        <p:spPr>
          <a:xfrm>
            <a:off x="1141412" y="1039453"/>
            <a:ext cx="9905999" cy="5505726"/>
          </a:xfrm>
        </p:spPr>
        <p:txBody>
          <a:bodyPr>
            <a:normAutofit fontScale="92500"/>
          </a:bodyPr>
          <a:lstStyle/>
          <a:p>
            <a:pPr>
              <a:buClr>
                <a:srgbClr val="FFFF0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900 MHz </a:t>
            </a:r>
            <a:r>
              <a:rPr lang="en-US" sz="3200" b="1" dirty="0" smtClean="0">
                <a:latin typeface="Times New Roman" panose="02020603050405020304" pitchFamily="18" charset="0"/>
                <a:cs typeface="Times New Roman" panose="02020603050405020304" pitchFamily="18" charset="0"/>
                <a:sym typeface="Wingdings" panose="05000000000000000000" pitchFamily="2" charset="2"/>
              </a:rPr>
              <a:t> 13.56 MHz for Design</a:t>
            </a:r>
            <a:endParaRPr lang="en-US" sz="3200" b="1" dirty="0" smtClean="0">
              <a:latin typeface="Times New Roman" panose="02020603050405020304" pitchFamily="18" charset="0"/>
              <a:cs typeface="Times New Roman" panose="02020603050405020304" pitchFamily="18" charset="0"/>
            </a:endParaRPr>
          </a:p>
          <a:p>
            <a:pPr>
              <a:buClr>
                <a:srgbClr val="FFFF0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Reader Team</a:t>
            </a:r>
            <a:endParaRPr lang="en-US" sz="3200" b="1" dirty="0">
              <a:latin typeface="Times New Roman" panose="02020603050405020304" pitchFamily="18" charset="0"/>
              <a:cs typeface="Times New Roman" panose="02020603050405020304" pitchFamily="18" charset="0"/>
            </a:endParaRP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Design our own reader</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pPr lvl="2">
              <a:buClr>
                <a:schemeClr val="tx2">
                  <a:lumMod val="60000"/>
                  <a:lumOff val="4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More cost effective in early stages of design</a:t>
            </a:r>
            <a:endParaRPr lang="en-US" sz="2200" dirty="0">
              <a:latin typeface="Times New Roman" panose="02020603050405020304" pitchFamily="18" charset="0"/>
              <a:cs typeface="Times New Roman" panose="02020603050405020304" pitchFamily="18" charset="0"/>
              <a:sym typeface="Wingdings" panose="05000000000000000000" pitchFamily="2" charset="2"/>
            </a:endParaRPr>
          </a:p>
          <a:p>
            <a:pPr lvl="2">
              <a:buClr>
                <a:schemeClr val="tx2">
                  <a:lumMod val="60000"/>
                  <a:lumOff val="4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Allow for switching back to 900 MHz to involve a simple parts switch</a:t>
            </a:r>
            <a:endParaRPr lang="en-US" dirty="0">
              <a:latin typeface="Times New Roman" panose="02020603050405020304" pitchFamily="18" charset="0"/>
              <a:cs typeface="Times New Roman" panose="02020603050405020304" pitchFamily="18" charset="0"/>
            </a:endParaRP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Antenna Team</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13.56 MHz is a possible frequency for us to test with equipment available</a:t>
            </a:r>
          </a:p>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 IC Team</a:t>
            </a:r>
            <a:endParaRPr lang="en-US" sz="3200" b="1" dirty="0">
              <a:latin typeface="Times New Roman" panose="02020603050405020304" pitchFamily="18" charset="0"/>
              <a:cs typeface="Times New Roman" panose="02020603050405020304" pitchFamily="18" charset="0"/>
            </a:endParaRP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Initial data from Antenna Team detailing amount of power we have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Started on a CMOS design</a:t>
            </a:r>
            <a:endParaRPr lang="en-US" dirty="0">
              <a:latin typeface="Times New Roman" panose="02020603050405020304" pitchFamily="18" charset="0"/>
              <a:cs typeface="Times New Roman" panose="02020603050405020304" pitchFamily="18" charset="0"/>
            </a:endParaRPr>
          </a:p>
          <a:p>
            <a:pPr marL="457200" lvl="1" indent="0">
              <a:buClr>
                <a:srgbClr val="FF0000"/>
              </a:buClr>
              <a:buNone/>
            </a:pPr>
            <a:endParaRPr lang="en-US" dirty="0">
              <a:latin typeface="Times New Roman" panose="02020603050405020304" pitchFamily="18" charset="0"/>
              <a:cs typeface="Times New Roman" panose="02020603050405020304" pitchFamily="18" charset="0"/>
            </a:endParaRPr>
          </a:p>
          <a:p>
            <a:pPr marL="457200" lvl="1" indent="0">
              <a:buClr>
                <a:srgbClr val="FF0000"/>
              </a:buClr>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20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1411" y="116123"/>
            <a:ext cx="10185952" cy="923330"/>
          </a:xfrm>
          <a:prstGeom prst="rect">
            <a:avLst/>
          </a:prstGeom>
        </p:spPr>
        <p:txBody>
          <a:bodyPr wrap="square">
            <a:spAutoFit/>
          </a:bodyPr>
          <a:lstStyle/>
          <a:p>
            <a:pPr algn="ct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High Level of Entire System</a:t>
            </a:r>
            <a:endParaRPr lang="en-US" dirty="0"/>
          </a:p>
        </p:txBody>
      </p:sp>
      <p:pic>
        <p:nvPicPr>
          <p:cNvPr id="2" name="Picture 1"/>
          <p:cNvPicPr>
            <a:picLocks noChangeAspect="1"/>
          </p:cNvPicPr>
          <p:nvPr/>
        </p:nvPicPr>
        <p:blipFill>
          <a:blip r:embed="rId3"/>
          <a:stretch>
            <a:fillRect/>
          </a:stretch>
        </p:blipFill>
        <p:spPr>
          <a:xfrm>
            <a:off x="2407298" y="1039453"/>
            <a:ext cx="7669763" cy="5435713"/>
          </a:xfrm>
          <a:prstGeom prst="rect">
            <a:avLst/>
          </a:prstGeom>
        </p:spPr>
      </p:pic>
    </p:spTree>
    <p:extLst>
      <p:ext uri="{BB962C8B-B14F-4D97-AF65-F5344CB8AC3E}">
        <p14:creationId xmlns:p14="http://schemas.microsoft.com/office/powerpoint/2010/main" val="111410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1411" y="116123"/>
            <a:ext cx="8708441" cy="923330"/>
          </a:xfrm>
          <a:prstGeom prst="rect">
            <a:avLst/>
          </a:prstGeom>
        </p:spPr>
        <p:txBody>
          <a:bodyPr wrap="square">
            <a:spAutoFit/>
          </a:bodyPr>
          <a:lstStyle/>
          <a:p>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Current State: Antenna Team</a:t>
            </a:r>
            <a:endParaRPr lang="en-US" dirty="0"/>
          </a:p>
        </p:txBody>
      </p:sp>
      <p:sp>
        <p:nvSpPr>
          <p:cNvPr id="5" name="Content Placeholder 2"/>
          <p:cNvSpPr>
            <a:spLocks noGrp="1"/>
          </p:cNvSpPr>
          <p:nvPr>
            <p:ph idx="1"/>
          </p:nvPr>
        </p:nvSpPr>
        <p:spPr>
          <a:xfrm>
            <a:off x="1141412" y="1039453"/>
            <a:ext cx="9905999" cy="5505726"/>
          </a:xfrm>
        </p:spPr>
        <p:txBody>
          <a:bodyPr>
            <a:normAutofit/>
          </a:bodyPr>
          <a:lstStyle/>
          <a:p>
            <a:pPr>
              <a:buClr>
                <a:srgbClr val="FFFF00"/>
              </a:buClr>
              <a:buFont typeface="Wingdings" panose="05000000000000000000" pitchFamily="2" charset="2"/>
              <a:buChar char="§"/>
            </a:pPr>
            <a:r>
              <a:rPr lang="en-US" sz="3200" b="1" dirty="0" smtClean="0">
                <a:latin typeface="Times New Roman" panose="02020603050405020304" pitchFamily="18" charset="0"/>
                <a:cs typeface="Times New Roman" panose="02020603050405020304" pitchFamily="18" charset="0"/>
              </a:rPr>
              <a:t> Square Coil Antenna at 13.56 MHz</a:t>
            </a:r>
          </a:p>
          <a:p>
            <a:pPr lvl="1">
              <a:buClr>
                <a:srgbClr val="FF0000"/>
              </a:buCl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Optimal performance in breadboard tests</a:t>
            </a: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Logistics  Easier to implement</a:t>
            </a:r>
          </a:p>
          <a:p>
            <a:pPr lvl="1">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Design Variables </a:t>
            </a:r>
          </a:p>
          <a:p>
            <a:pPr lvl="2">
              <a:buClr>
                <a:schemeClr val="tx2">
                  <a:lumMod val="60000"/>
                  <a:lumOff val="4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Trace Width &amp; Thickness</a:t>
            </a:r>
          </a:p>
          <a:p>
            <a:pPr lvl="2">
              <a:buClr>
                <a:schemeClr val="tx2">
                  <a:lumMod val="60000"/>
                  <a:lumOff val="40000"/>
                </a:schemeClr>
              </a:buClr>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 Number of Segments</a:t>
            </a:r>
          </a:p>
          <a:p>
            <a:pPr lvl="2">
              <a:buClr>
                <a:schemeClr val="tx2">
                  <a:lumMod val="60000"/>
                  <a:lumOff val="4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Footprint Size</a:t>
            </a:r>
          </a:p>
          <a:p>
            <a:pPr lvl="2">
              <a:buClr>
                <a:schemeClr val="tx2">
                  <a:lumMod val="60000"/>
                  <a:lumOff val="4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Orientation</a:t>
            </a:r>
          </a:p>
          <a:p>
            <a:pPr lvl="2">
              <a:buClr>
                <a:schemeClr val="tx2">
                  <a:lumMod val="60000"/>
                  <a:lumOff val="40000"/>
                </a:schemeClr>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Presence of Dielectric</a:t>
            </a:r>
            <a:endParaRPr lang="en-US" sz="2400" b="1"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351" y="2200742"/>
            <a:ext cx="5524588" cy="3390330"/>
          </a:xfrm>
          <a:prstGeom prst="rect">
            <a:avLst/>
          </a:prstGeom>
        </p:spPr>
      </p:pic>
    </p:spTree>
    <p:extLst>
      <p:ext uri="{BB962C8B-B14F-4D97-AF65-F5344CB8AC3E}">
        <p14:creationId xmlns:p14="http://schemas.microsoft.com/office/powerpoint/2010/main" val="183695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TM04033919[[fn=Circuit]]</Template>
  <TotalTime>613</TotalTime>
  <Words>869</Words>
  <Application>Microsoft Office PowerPoint</Application>
  <PresentationFormat>Widescreen</PresentationFormat>
  <Paragraphs>184</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Times New Roman</vt:lpstr>
      <vt:lpstr>Trebuchet MS</vt:lpstr>
      <vt:lpstr>Tw Cen MT</vt:lpstr>
      <vt:lpstr>Wingdings</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State: IC Team Prototype</vt:lpstr>
      <vt:lpstr>PowerPoint Presentation</vt:lpstr>
      <vt:lpstr>PowerPoint Presentation</vt:lpstr>
      <vt:lpstr>PowerPoint Presentation</vt:lpstr>
      <vt:lpstr>PowerPoint Presentation</vt:lpstr>
      <vt:lpstr>PowerPoint Presentation</vt:lpstr>
      <vt:lpstr>Control Signals Design</vt:lpstr>
      <vt:lpstr>Sensor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frequency readout device (rfrd)</dc:title>
  <dc:creator>Kellen Yoder</dc:creator>
  <cp:lastModifiedBy>a.user</cp:lastModifiedBy>
  <cp:revision>73</cp:revision>
  <dcterms:created xsi:type="dcterms:W3CDTF">2016-11-13T23:12:03Z</dcterms:created>
  <dcterms:modified xsi:type="dcterms:W3CDTF">2016-12-04T21:32:22Z</dcterms:modified>
</cp:coreProperties>
</file>